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77" r:id="rId2"/>
    <p:sldMasterId id="2147483681" r:id="rId3"/>
    <p:sldMasterId id="2147483691" r:id="rId4"/>
  </p:sldMasterIdLst>
  <p:notesMasterIdLst>
    <p:notesMasterId r:id="rId18"/>
  </p:notesMasterIdLst>
  <p:sldIdLst>
    <p:sldId id="369" r:id="rId5"/>
    <p:sldId id="403" r:id="rId6"/>
    <p:sldId id="384" r:id="rId7"/>
    <p:sldId id="408" r:id="rId8"/>
    <p:sldId id="409" r:id="rId9"/>
    <p:sldId id="415" r:id="rId10"/>
    <p:sldId id="391" r:id="rId11"/>
    <p:sldId id="410" r:id="rId12"/>
    <p:sldId id="411" r:id="rId13"/>
    <p:sldId id="412" r:id="rId14"/>
    <p:sldId id="413" r:id="rId15"/>
    <p:sldId id="414" r:id="rId16"/>
    <p:sldId id="3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4165" autoAdjust="0"/>
  </p:normalViewPr>
  <p:slideViewPr>
    <p:cSldViewPr snapToGrid="0">
      <p:cViewPr varScale="1">
        <p:scale>
          <a:sx n="77" d="100"/>
          <a:sy n="77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3BFD4-CB79-41AE-A70B-714761E69B95}" type="doc">
      <dgm:prSet loTypeId="urn:microsoft.com/office/officeart/2005/8/layout/gear1" loCatId="cycle" qsTypeId="urn:microsoft.com/office/officeart/2005/8/quickstyle/simple1" qsCatId="simple" csTypeId="urn:microsoft.com/office/officeart/2005/8/colors/accent1_3" csCatId="accent1" phldr="1"/>
      <dgm:spPr/>
    </dgm:pt>
    <dgm:pt modelId="{A53CB019-A9D8-4971-A8BE-A4BB7DD30257}">
      <dgm:prSet phldrT="[Text]" custT="1"/>
      <dgm:spPr/>
      <dgm:t>
        <a:bodyPr/>
        <a:lstStyle/>
        <a:p>
          <a:r>
            <a:rPr lang="en-US" sz="1700" b="1" dirty="0" smtClean="0"/>
            <a:t>Communication</a:t>
          </a:r>
          <a:endParaRPr lang="en-US" sz="1700" b="1" dirty="0"/>
        </a:p>
      </dgm:t>
    </dgm:pt>
    <dgm:pt modelId="{DFDC80C9-F99D-4106-9320-10C36086C57E}" type="parTrans" cxnId="{C8838521-5F00-45FC-8835-F42D58C5BED8}">
      <dgm:prSet/>
      <dgm:spPr/>
      <dgm:t>
        <a:bodyPr/>
        <a:lstStyle/>
        <a:p>
          <a:endParaRPr lang="en-US"/>
        </a:p>
      </dgm:t>
    </dgm:pt>
    <dgm:pt modelId="{2EAA30F6-6347-4C2A-AB27-48100188401C}" type="sibTrans" cxnId="{C8838521-5F00-45FC-8835-F42D58C5BED8}">
      <dgm:prSet/>
      <dgm:spPr/>
      <dgm:t>
        <a:bodyPr/>
        <a:lstStyle/>
        <a:p>
          <a:endParaRPr lang="en-US"/>
        </a:p>
      </dgm:t>
    </dgm:pt>
    <dgm:pt modelId="{F669C3BA-9E55-49B3-9EB4-96BE21FEAF7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700" b="1" dirty="0" err="1" smtClean="0"/>
            <a:t>Partenariats</a:t>
          </a:r>
          <a:endParaRPr lang="en-US" sz="1700" b="1" dirty="0"/>
        </a:p>
      </dgm:t>
    </dgm:pt>
    <dgm:pt modelId="{9272A7BD-4FD5-4293-8F7C-AF6DEA3FBBA4}" type="parTrans" cxnId="{66CC6CD0-37D0-4A37-B2FF-1F76886C5DEA}">
      <dgm:prSet/>
      <dgm:spPr/>
      <dgm:t>
        <a:bodyPr/>
        <a:lstStyle/>
        <a:p>
          <a:endParaRPr lang="en-US"/>
        </a:p>
      </dgm:t>
    </dgm:pt>
    <dgm:pt modelId="{779EFD27-DC91-4AA7-A8A6-9704E5F8D918}" type="sibTrans" cxnId="{66CC6CD0-37D0-4A37-B2FF-1F76886C5DEA}">
      <dgm:prSet/>
      <dgm:spPr/>
      <dgm:t>
        <a:bodyPr/>
        <a:lstStyle/>
        <a:p>
          <a:endParaRPr lang="en-US"/>
        </a:p>
      </dgm:t>
    </dgm:pt>
    <dgm:pt modelId="{6CE942FF-01F5-431C-A00F-BD2AC5589BB4}">
      <dgm:prSet phldrT="[Text]" custT="1"/>
      <dgm:spPr/>
      <dgm:t>
        <a:bodyPr/>
        <a:lstStyle/>
        <a:p>
          <a:r>
            <a:rPr lang="en-US" sz="1600" b="1" dirty="0" err="1" smtClean="0"/>
            <a:t>Renforcement</a:t>
          </a:r>
          <a:r>
            <a:rPr lang="en-US" sz="1600" b="1" dirty="0" smtClean="0"/>
            <a:t> des </a:t>
          </a:r>
          <a:r>
            <a:rPr lang="en-US" sz="1600" b="1" dirty="0" err="1" smtClean="0"/>
            <a:t>Capacités</a:t>
          </a:r>
          <a:endParaRPr lang="en-US" sz="1600" b="1" dirty="0"/>
        </a:p>
      </dgm:t>
    </dgm:pt>
    <dgm:pt modelId="{8EB4625F-7966-4336-AAE0-686386CAE569}" type="parTrans" cxnId="{1379D404-1D13-4F77-8DC0-D9DD958D5A77}">
      <dgm:prSet/>
      <dgm:spPr/>
      <dgm:t>
        <a:bodyPr/>
        <a:lstStyle/>
        <a:p>
          <a:endParaRPr lang="en-US"/>
        </a:p>
      </dgm:t>
    </dgm:pt>
    <dgm:pt modelId="{70F14412-F40E-45C6-A74F-3A29A1D206C0}" type="sibTrans" cxnId="{1379D404-1D13-4F77-8DC0-D9DD958D5A77}">
      <dgm:prSet/>
      <dgm:spPr/>
      <dgm:t>
        <a:bodyPr/>
        <a:lstStyle/>
        <a:p>
          <a:endParaRPr lang="en-US"/>
        </a:p>
      </dgm:t>
    </dgm:pt>
    <dgm:pt modelId="{E062A43B-A860-47ED-850E-6A4A320C9ED7}" type="pres">
      <dgm:prSet presAssocID="{1463BFD4-CB79-41AE-A70B-714761E69B9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161B8C-C1C6-4C28-8CAC-D0B94292038F}" type="pres">
      <dgm:prSet presAssocID="{A53CB019-A9D8-4971-A8BE-A4BB7DD30257}" presName="gear1" presStyleLbl="node1" presStyleIdx="0" presStyleCnt="3" custScaleX="94716" custScaleY="86190" custLinFactNeighborX="7394" custLinFactNeighborY="5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84269-32E3-4C13-BF07-22D41F5675BB}" type="pres">
      <dgm:prSet presAssocID="{A53CB019-A9D8-4971-A8BE-A4BB7DD30257}" presName="gear1srcNode" presStyleLbl="node1" presStyleIdx="0" presStyleCnt="3"/>
      <dgm:spPr/>
      <dgm:t>
        <a:bodyPr/>
        <a:lstStyle/>
        <a:p>
          <a:endParaRPr lang="en-US"/>
        </a:p>
      </dgm:t>
    </dgm:pt>
    <dgm:pt modelId="{FFBB7800-9922-4AD4-A53B-A41A2DA82B2D}" type="pres">
      <dgm:prSet presAssocID="{A53CB019-A9D8-4971-A8BE-A4BB7DD30257}" presName="gear1dstNode" presStyleLbl="node1" presStyleIdx="0" presStyleCnt="3"/>
      <dgm:spPr/>
      <dgm:t>
        <a:bodyPr/>
        <a:lstStyle/>
        <a:p>
          <a:endParaRPr lang="en-US"/>
        </a:p>
      </dgm:t>
    </dgm:pt>
    <dgm:pt modelId="{69AF595D-221C-4036-A7EB-D1C22CA18457}" type="pres">
      <dgm:prSet presAssocID="{F669C3BA-9E55-49B3-9EB4-96BE21FEAF78}" presName="gear2" presStyleLbl="node1" presStyleIdx="1" presStyleCnt="3" custScaleX="120680" custScaleY="126521" custLinFactNeighborX="6282" custLinFactNeighborY="4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CB603-C6F8-4BA6-BCC3-4CF681FADA16}" type="pres">
      <dgm:prSet presAssocID="{F669C3BA-9E55-49B3-9EB4-96BE21FEAF78}" presName="gear2srcNode" presStyleLbl="node1" presStyleIdx="1" presStyleCnt="3"/>
      <dgm:spPr/>
      <dgm:t>
        <a:bodyPr/>
        <a:lstStyle/>
        <a:p>
          <a:endParaRPr lang="en-US"/>
        </a:p>
      </dgm:t>
    </dgm:pt>
    <dgm:pt modelId="{3AD8265A-7D3C-4F2F-B227-08DBA5FE27C7}" type="pres">
      <dgm:prSet presAssocID="{F669C3BA-9E55-49B3-9EB4-96BE21FEAF78}" presName="gear2dstNode" presStyleLbl="node1" presStyleIdx="1" presStyleCnt="3"/>
      <dgm:spPr/>
      <dgm:t>
        <a:bodyPr/>
        <a:lstStyle/>
        <a:p>
          <a:endParaRPr lang="en-US"/>
        </a:p>
      </dgm:t>
    </dgm:pt>
    <dgm:pt modelId="{3651DD3C-C85C-4114-BAA1-D96DD00EF198}" type="pres">
      <dgm:prSet presAssocID="{6CE942FF-01F5-431C-A00F-BD2AC5589BB4}" presName="gear3" presStyleLbl="node1" presStyleIdx="2" presStyleCnt="3" custScaleX="114630" custScaleY="113392" custLinFactNeighborX="16108" custLinFactNeighborY="-2191"/>
      <dgm:spPr/>
      <dgm:t>
        <a:bodyPr/>
        <a:lstStyle/>
        <a:p>
          <a:endParaRPr lang="en-US"/>
        </a:p>
      </dgm:t>
    </dgm:pt>
    <dgm:pt modelId="{2B0ABF07-624E-49EA-BCC1-23ECEF3571E8}" type="pres">
      <dgm:prSet presAssocID="{6CE942FF-01F5-431C-A00F-BD2AC5589BB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64AB-7CA7-4B37-A62E-C33FF4CA8CF7}" type="pres">
      <dgm:prSet presAssocID="{6CE942FF-01F5-431C-A00F-BD2AC5589BB4}" presName="gear3srcNode" presStyleLbl="node1" presStyleIdx="2" presStyleCnt="3"/>
      <dgm:spPr/>
      <dgm:t>
        <a:bodyPr/>
        <a:lstStyle/>
        <a:p>
          <a:endParaRPr lang="en-US"/>
        </a:p>
      </dgm:t>
    </dgm:pt>
    <dgm:pt modelId="{8F73435A-A38D-423C-88C2-322782B6973C}" type="pres">
      <dgm:prSet presAssocID="{6CE942FF-01F5-431C-A00F-BD2AC5589BB4}" presName="gear3dstNode" presStyleLbl="node1" presStyleIdx="2" presStyleCnt="3"/>
      <dgm:spPr/>
      <dgm:t>
        <a:bodyPr/>
        <a:lstStyle/>
        <a:p>
          <a:endParaRPr lang="en-US"/>
        </a:p>
      </dgm:t>
    </dgm:pt>
    <dgm:pt modelId="{0859CC21-AEF7-44B0-9D7D-659213287583}" type="pres">
      <dgm:prSet presAssocID="{2EAA30F6-6347-4C2A-AB27-48100188401C}" presName="connector1" presStyleLbl="sibTrans2D1" presStyleIdx="0" presStyleCnt="3" custLinFactNeighborX="-275" custLinFactNeighborY="5766"/>
      <dgm:spPr/>
      <dgm:t>
        <a:bodyPr/>
        <a:lstStyle/>
        <a:p>
          <a:endParaRPr lang="en-US"/>
        </a:p>
      </dgm:t>
    </dgm:pt>
    <dgm:pt modelId="{65BCA77B-F1D0-4DE4-9E6D-319026B9BB83}" type="pres">
      <dgm:prSet presAssocID="{779EFD27-DC91-4AA7-A8A6-9704E5F8D918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74236C9-2FD0-4CE3-A786-6A929A3897F0}" type="pres">
      <dgm:prSet presAssocID="{70F14412-F40E-45C6-A74F-3A29A1D206C0}" presName="connector3" presStyleLbl="sibTrans2D1" presStyleIdx="2" presStyleCnt="3" custLinFactNeighborX="14019" custLinFactNeighborY="-3401"/>
      <dgm:spPr/>
      <dgm:t>
        <a:bodyPr/>
        <a:lstStyle/>
        <a:p>
          <a:endParaRPr lang="en-US"/>
        </a:p>
      </dgm:t>
    </dgm:pt>
  </dgm:ptLst>
  <dgm:cxnLst>
    <dgm:cxn modelId="{DE1D1317-38AC-43EC-837C-8E936BB001D6}" type="presOf" srcId="{6CE942FF-01F5-431C-A00F-BD2AC5589BB4}" destId="{84F264AB-7CA7-4B37-A62E-C33FF4CA8CF7}" srcOrd="2" destOrd="0" presId="urn:microsoft.com/office/officeart/2005/8/layout/gear1"/>
    <dgm:cxn modelId="{DF4F4619-6B58-4D10-A904-FA1ADC44AF3F}" type="presOf" srcId="{F669C3BA-9E55-49B3-9EB4-96BE21FEAF78}" destId="{E0ECB603-C6F8-4BA6-BCC3-4CF681FADA16}" srcOrd="1" destOrd="0" presId="urn:microsoft.com/office/officeart/2005/8/layout/gear1"/>
    <dgm:cxn modelId="{30E457D6-F307-4C9E-9D78-A57B816FD2CD}" type="presOf" srcId="{F669C3BA-9E55-49B3-9EB4-96BE21FEAF78}" destId="{69AF595D-221C-4036-A7EB-D1C22CA18457}" srcOrd="0" destOrd="0" presId="urn:microsoft.com/office/officeart/2005/8/layout/gear1"/>
    <dgm:cxn modelId="{2897C477-3301-4E33-B6AD-3FBC5B37A35E}" type="presOf" srcId="{F669C3BA-9E55-49B3-9EB4-96BE21FEAF78}" destId="{3AD8265A-7D3C-4F2F-B227-08DBA5FE27C7}" srcOrd="2" destOrd="0" presId="urn:microsoft.com/office/officeart/2005/8/layout/gear1"/>
    <dgm:cxn modelId="{7A729A47-FE03-4F0F-91F1-4A8B2C836131}" type="presOf" srcId="{A53CB019-A9D8-4971-A8BE-A4BB7DD30257}" destId="{D7C84269-32E3-4C13-BF07-22D41F5675BB}" srcOrd="1" destOrd="0" presId="urn:microsoft.com/office/officeart/2005/8/layout/gear1"/>
    <dgm:cxn modelId="{D969B495-A1A0-451C-905A-974B02D4B5C8}" type="presOf" srcId="{A53CB019-A9D8-4971-A8BE-A4BB7DD30257}" destId="{FFBB7800-9922-4AD4-A53B-A41A2DA82B2D}" srcOrd="2" destOrd="0" presId="urn:microsoft.com/office/officeart/2005/8/layout/gear1"/>
    <dgm:cxn modelId="{27F7BFC8-20BB-4DC4-80B2-26624847A223}" type="presOf" srcId="{A53CB019-A9D8-4971-A8BE-A4BB7DD30257}" destId="{F7161B8C-C1C6-4C28-8CAC-D0B94292038F}" srcOrd="0" destOrd="0" presId="urn:microsoft.com/office/officeart/2005/8/layout/gear1"/>
    <dgm:cxn modelId="{C2903242-F0C1-4812-B0FB-DB7C380280A2}" type="presOf" srcId="{779EFD27-DC91-4AA7-A8A6-9704E5F8D918}" destId="{65BCA77B-F1D0-4DE4-9E6D-319026B9BB83}" srcOrd="0" destOrd="0" presId="urn:microsoft.com/office/officeart/2005/8/layout/gear1"/>
    <dgm:cxn modelId="{C8838521-5F00-45FC-8835-F42D58C5BED8}" srcId="{1463BFD4-CB79-41AE-A70B-714761E69B95}" destId="{A53CB019-A9D8-4971-A8BE-A4BB7DD30257}" srcOrd="0" destOrd="0" parTransId="{DFDC80C9-F99D-4106-9320-10C36086C57E}" sibTransId="{2EAA30F6-6347-4C2A-AB27-48100188401C}"/>
    <dgm:cxn modelId="{9BD2F333-7D24-436D-A197-2601189D4FE4}" type="presOf" srcId="{1463BFD4-CB79-41AE-A70B-714761E69B95}" destId="{E062A43B-A860-47ED-850E-6A4A320C9ED7}" srcOrd="0" destOrd="0" presId="urn:microsoft.com/office/officeart/2005/8/layout/gear1"/>
    <dgm:cxn modelId="{679DE957-F0D7-4E77-92F2-921595C4D875}" type="presOf" srcId="{6CE942FF-01F5-431C-A00F-BD2AC5589BB4}" destId="{8F73435A-A38D-423C-88C2-322782B6973C}" srcOrd="3" destOrd="0" presId="urn:microsoft.com/office/officeart/2005/8/layout/gear1"/>
    <dgm:cxn modelId="{8197434B-612B-4B23-A599-2A72E49C76E5}" type="presOf" srcId="{6CE942FF-01F5-431C-A00F-BD2AC5589BB4}" destId="{2B0ABF07-624E-49EA-BCC1-23ECEF3571E8}" srcOrd="1" destOrd="0" presId="urn:microsoft.com/office/officeart/2005/8/layout/gear1"/>
    <dgm:cxn modelId="{CE1AB353-2E07-4F7D-9892-5A9B60FFC0F7}" type="presOf" srcId="{6CE942FF-01F5-431C-A00F-BD2AC5589BB4}" destId="{3651DD3C-C85C-4114-BAA1-D96DD00EF198}" srcOrd="0" destOrd="0" presId="urn:microsoft.com/office/officeart/2005/8/layout/gear1"/>
    <dgm:cxn modelId="{D12C0016-C633-4BD7-A494-728440C6C25C}" type="presOf" srcId="{2EAA30F6-6347-4C2A-AB27-48100188401C}" destId="{0859CC21-AEF7-44B0-9D7D-659213287583}" srcOrd="0" destOrd="0" presId="urn:microsoft.com/office/officeart/2005/8/layout/gear1"/>
    <dgm:cxn modelId="{1ADD8E71-9BF1-4B8C-A166-C14A51B916ED}" type="presOf" srcId="{70F14412-F40E-45C6-A74F-3A29A1D206C0}" destId="{974236C9-2FD0-4CE3-A786-6A929A3897F0}" srcOrd="0" destOrd="0" presId="urn:microsoft.com/office/officeart/2005/8/layout/gear1"/>
    <dgm:cxn modelId="{66CC6CD0-37D0-4A37-B2FF-1F76886C5DEA}" srcId="{1463BFD4-CB79-41AE-A70B-714761E69B95}" destId="{F669C3BA-9E55-49B3-9EB4-96BE21FEAF78}" srcOrd="1" destOrd="0" parTransId="{9272A7BD-4FD5-4293-8F7C-AF6DEA3FBBA4}" sibTransId="{779EFD27-DC91-4AA7-A8A6-9704E5F8D918}"/>
    <dgm:cxn modelId="{1379D404-1D13-4F77-8DC0-D9DD958D5A77}" srcId="{1463BFD4-CB79-41AE-A70B-714761E69B95}" destId="{6CE942FF-01F5-431C-A00F-BD2AC5589BB4}" srcOrd="2" destOrd="0" parTransId="{8EB4625F-7966-4336-AAE0-686386CAE569}" sibTransId="{70F14412-F40E-45C6-A74F-3A29A1D206C0}"/>
    <dgm:cxn modelId="{2A126DAE-040E-46E9-868B-BC85854B5255}" type="presParOf" srcId="{E062A43B-A860-47ED-850E-6A4A320C9ED7}" destId="{F7161B8C-C1C6-4C28-8CAC-D0B94292038F}" srcOrd="0" destOrd="0" presId="urn:microsoft.com/office/officeart/2005/8/layout/gear1"/>
    <dgm:cxn modelId="{3625B5B6-4C0A-4850-86B9-E0B3662D24D9}" type="presParOf" srcId="{E062A43B-A860-47ED-850E-6A4A320C9ED7}" destId="{D7C84269-32E3-4C13-BF07-22D41F5675BB}" srcOrd="1" destOrd="0" presId="urn:microsoft.com/office/officeart/2005/8/layout/gear1"/>
    <dgm:cxn modelId="{70CDF779-8A1B-4298-91FE-05A98F093CED}" type="presParOf" srcId="{E062A43B-A860-47ED-850E-6A4A320C9ED7}" destId="{FFBB7800-9922-4AD4-A53B-A41A2DA82B2D}" srcOrd="2" destOrd="0" presId="urn:microsoft.com/office/officeart/2005/8/layout/gear1"/>
    <dgm:cxn modelId="{A11FBC49-D153-4B41-A5E0-B8D015E78CDE}" type="presParOf" srcId="{E062A43B-A860-47ED-850E-6A4A320C9ED7}" destId="{69AF595D-221C-4036-A7EB-D1C22CA18457}" srcOrd="3" destOrd="0" presId="urn:microsoft.com/office/officeart/2005/8/layout/gear1"/>
    <dgm:cxn modelId="{2BAB3106-07B8-4A45-B70D-4BEEAC3CA590}" type="presParOf" srcId="{E062A43B-A860-47ED-850E-6A4A320C9ED7}" destId="{E0ECB603-C6F8-4BA6-BCC3-4CF681FADA16}" srcOrd="4" destOrd="0" presId="urn:microsoft.com/office/officeart/2005/8/layout/gear1"/>
    <dgm:cxn modelId="{F9106548-BE92-4027-A0C4-ACAD9D092220}" type="presParOf" srcId="{E062A43B-A860-47ED-850E-6A4A320C9ED7}" destId="{3AD8265A-7D3C-4F2F-B227-08DBA5FE27C7}" srcOrd="5" destOrd="0" presId="urn:microsoft.com/office/officeart/2005/8/layout/gear1"/>
    <dgm:cxn modelId="{8BE867A0-326B-4406-BCB5-79543738C443}" type="presParOf" srcId="{E062A43B-A860-47ED-850E-6A4A320C9ED7}" destId="{3651DD3C-C85C-4114-BAA1-D96DD00EF198}" srcOrd="6" destOrd="0" presId="urn:microsoft.com/office/officeart/2005/8/layout/gear1"/>
    <dgm:cxn modelId="{FA85CB7B-DEA1-434C-BF51-6BF87CFCB6DE}" type="presParOf" srcId="{E062A43B-A860-47ED-850E-6A4A320C9ED7}" destId="{2B0ABF07-624E-49EA-BCC1-23ECEF3571E8}" srcOrd="7" destOrd="0" presId="urn:microsoft.com/office/officeart/2005/8/layout/gear1"/>
    <dgm:cxn modelId="{07BF2B9B-FF95-4C7F-A87A-1D5D8F6A6C86}" type="presParOf" srcId="{E062A43B-A860-47ED-850E-6A4A320C9ED7}" destId="{84F264AB-7CA7-4B37-A62E-C33FF4CA8CF7}" srcOrd="8" destOrd="0" presId="urn:microsoft.com/office/officeart/2005/8/layout/gear1"/>
    <dgm:cxn modelId="{A98FFEE2-5A95-4011-B2FD-117F68B529E1}" type="presParOf" srcId="{E062A43B-A860-47ED-850E-6A4A320C9ED7}" destId="{8F73435A-A38D-423C-88C2-322782B6973C}" srcOrd="9" destOrd="0" presId="urn:microsoft.com/office/officeart/2005/8/layout/gear1"/>
    <dgm:cxn modelId="{B9E6D0B3-59B2-442D-8DD3-D9ADE8B3096F}" type="presParOf" srcId="{E062A43B-A860-47ED-850E-6A4A320C9ED7}" destId="{0859CC21-AEF7-44B0-9D7D-659213287583}" srcOrd="10" destOrd="0" presId="urn:microsoft.com/office/officeart/2005/8/layout/gear1"/>
    <dgm:cxn modelId="{E0A9F292-1F1B-4D4B-AAED-51E862E08429}" type="presParOf" srcId="{E062A43B-A860-47ED-850E-6A4A320C9ED7}" destId="{65BCA77B-F1D0-4DE4-9E6D-319026B9BB83}" srcOrd="11" destOrd="0" presId="urn:microsoft.com/office/officeart/2005/8/layout/gear1"/>
    <dgm:cxn modelId="{3522C462-D48A-4E93-8793-2233BB31115D}" type="presParOf" srcId="{E062A43B-A860-47ED-850E-6A4A320C9ED7}" destId="{974236C9-2FD0-4CE3-A786-6A929A3897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63211-7CB5-4A58-B063-454CAF6EA0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75930B-BB5C-4E96-9BC7-46B394D9B992}">
      <dgm:prSet phldrT="[Text]"/>
      <dgm:spPr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r>
            <a:rPr lang="en-US" dirty="0" err="1" smtClean="0"/>
            <a:t>Préambule</a:t>
          </a:r>
          <a:endParaRPr lang="en-US" dirty="0"/>
        </a:p>
      </dgm:t>
    </dgm:pt>
    <dgm:pt modelId="{6DC8CEBD-2D78-4CFD-8A40-CCB0E9DA6FA6}" type="parTrans" cxnId="{75017AA9-A2F6-4AE8-9068-0B67583175DE}">
      <dgm:prSet/>
      <dgm:spPr/>
      <dgm:t>
        <a:bodyPr/>
        <a:lstStyle/>
        <a:p>
          <a:endParaRPr lang="en-US"/>
        </a:p>
      </dgm:t>
    </dgm:pt>
    <dgm:pt modelId="{3C76DFC4-C21C-490E-85BB-258FBBA09EAD}" type="sibTrans" cxnId="{75017AA9-A2F6-4AE8-9068-0B67583175DE}">
      <dgm:prSet/>
      <dgm:spPr/>
      <dgm:t>
        <a:bodyPr/>
        <a:lstStyle/>
        <a:p>
          <a:endParaRPr lang="en-US"/>
        </a:p>
      </dgm:t>
    </dgm:pt>
    <dgm:pt modelId="{4CB0578F-25A4-4B13-A28A-B5841193697F}">
      <dgm:prSet phldrT="[Text]"/>
      <dgm:spPr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r>
            <a:rPr lang="en-US" dirty="0" err="1" smtClean="0"/>
            <a:t>Mésures</a:t>
          </a:r>
          <a:r>
            <a:rPr lang="en-US" dirty="0" smtClean="0"/>
            <a:t> pour les administrations des </a:t>
          </a:r>
          <a:r>
            <a:rPr lang="en-US" dirty="0" err="1" smtClean="0"/>
            <a:t>douanes</a:t>
          </a:r>
          <a:endParaRPr lang="en-US" dirty="0"/>
        </a:p>
      </dgm:t>
    </dgm:pt>
    <dgm:pt modelId="{6831A257-124F-48CD-83BA-9CFD5220478D}" type="parTrans" cxnId="{6E75BF3B-3022-497C-98FA-9E874D946E71}">
      <dgm:prSet/>
      <dgm:spPr/>
      <dgm:t>
        <a:bodyPr/>
        <a:lstStyle/>
        <a:p>
          <a:endParaRPr lang="en-US"/>
        </a:p>
      </dgm:t>
    </dgm:pt>
    <dgm:pt modelId="{A5CD7126-A1EF-4EBD-A5D1-68A4A80B3D67}" type="sibTrans" cxnId="{6E75BF3B-3022-497C-98FA-9E874D946E71}">
      <dgm:prSet/>
      <dgm:spPr/>
      <dgm:t>
        <a:bodyPr/>
        <a:lstStyle/>
        <a:p>
          <a:endParaRPr lang="en-US"/>
        </a:p>
      </dgm:t>
    </dgm:pt>
    <dgm:pt modelId="{E66EB279-7877-490F-8544-CA6CE06A02B5}">
      <dgm:prSet phldrT="[Text]"/>
      <dgm:spPr>
        <a:gradFill flip="none" rotWithShape="1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err="1" smtClean="0"/>
            <a:t>Mésures</a:t>
          </a:r>
          <a:r>
            <a:rPr lang="en-US" dirty="0" smtClean="0"/>
            <a:t> pour le </a:t>
          </a:r>
          <a:r>
            <a:rPr lang="en-US" dirty="0" err="1" smtClean="0"/>
            <a:t>Secrétariat</a:t>
          </a:r>
          <a:r>
            <a:rPr lang="en-US" dirty="0" smtClean="0"/>
            <a:t> de </a:t>
          </a:r>
          <a:r>
            <a:rPr lang="en-US" dirty="0" err="1" smtClean="0"/>
            <a:t>l’OMD</a:t>
          </a:r>
          <a:endParaRPr lang="en-US" dirty="0"/>
        </a:p>
      </dgm:t>
    </dgm:pt>
    <dgm:pt modelId="{0206AA9B-48F6-4CAF-9ECF-0EF3E6E4EC8D}" type="parTrans" cxnId="{F9C440F2-33F1-4F1B-AAC3-2E5591C6CF09}">
      <dgm:prSet/>
      <dgm:spPr/>
      <dgm:t>
        <a:bodyPr/>
        <a:lstStyle/>
        <a:p>
          <a:endParaRPr lang="en-US"/>
        </a:p>
      </dgm:t>
    </dgm:pt>
    <dgm:pt modelId="{2E0A65B0-DD4F-4DF2-A020-A163756A3112}" type="sibTrans" cxnId="{F9C440F2-33F1-4F1B-AAC3-2E5591C6CF09}">
      <dgm:prSet/>
      <dgm:spPr/>
      <dgm:t>
        <a:bodyPr/>
        <a:lstStyle/>
        <a:p>
          <a:endParaRPr lang="en-US"/>
        </a:p>
      </dgm:t>
    </dgm:pt>
    <dgm:pt modelId="{E0B5296A-2530-4E8E-9F40-BDD6569489FB}" type="pres">
      <dgm:prSet presAssocID="{0BF63211-7CB5-4A58-B063-454CAF6EA0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6681191-3629-412B-A512-0BE5DFEFC139}" type="pres">
      <dgm:prSet presAssocID="{0BF63211-7CB5-4A58-B063-454CAF6EA036}" presName="Name1" presStyleCnt="0"/>
      <dgm:spPr/>
    </dgm:pt>
    <dgm:pt modelId="{34D61E50-5577-44E6-8355-EE525302B97C}" type="pres">
      <dgm:prSet presAssocID="{0BF63211-7CB5-4A58-B063-454CAF6EA036}" presName="cycle" presStyleCnt="0"/>
      <dgm:spPr/>
    </dgm:pt>
    <dgm:pt modelId="{E24BED7E-9AA0-4F52-A666-4F85B74B8089}" type="pres">
      <dgm:prSet presAssocID="{0BF63211-7CB5-4A58-B063-454CAF6EA036}" presName="srcNode" presStyleLbl="node1" presStyleIdx="0" presStyleCnt="3"/>
      <dgm:spPr/>
    </dgm:pt>
    <dgm:pt modelId="{24EB01DC-BD51-41D0-B174-506D378A96A0}" type="pres">
      <dgm:prSet presAssocID="{0BF63211-7CB5-4A58-B063-454CAF6EA036}" presName="conn" presStyleLbl="parChTrans1D2" presStyleIdx="0" presStyleCnt="1"/>
      <dgm:spPr/>
      <dgm:t>
        <a:bodyPr/>
        <a:lstStyle/>
        <a:p>
          <a:endParaRPr lang="en-US"/>
        </a:p>
      </dgm:t>
    </dgm:pt>
    <dgm:pt modelId="{86034EAA-E5CF-4DA5-BD9D-A3AB309C8F98}" type="pres">
      <dgm:prSet presAssocID="{0BF63211-7CB5-4A58-B063-454CAF6EA036}" presName="extraNode" presStyleLbl="node1" presStyleIdx="0" presStyleCnt="3"/>
      <dgm:spPr/>
    </dgm:pt>
    <dgm:pt modelId="{F202868E-C352-4E39-BE55-55176EA666BE}" type="pres">
      <dgm:prSet presAssocID="{0BF63211-7CB5-4A58-B063-454CAF6EA036}" presName="dstNode" presStyleLbl="node1" presStyleIdx="0" presStyleCnt="3"/>
      <dgm:spPr/>
    </dgm:pt>
    <dgm:pt modelId="{E15430FD-53F3-4BA6-810A-F37F8C37F651}" type="pres">
      <dgm:prSet presAssocID="{6375930B-BB5C-4E96-9BC7-46B394D9B99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6173A-1442-4285-BA77-19097872A68A}" type="pres">
      <dgm:prSet presAssocID="{6375930B-BB5C-4E96-9BC7-46B394D9B992}" presName="accent_1" presStyleCnt="0"/>
      <dgm:spPr/>
    </dgm:pt>
    <dgm:pt modelId="{13D324B3-F7C7-46C7-B8C0-081B339234E9}" type="pres">
      <dgm:prSet presAssocID="{6375930B-BB5C-4E96-9BC7-46B394D9B992}" presName="accentRepeatNode" presStyleLbl="solidFgAcc1" presStyleIdx="0" presStyleCnt="3"/>
      <dgm:spPr/>
    </dgm:pt>
    <dgm:pt modelId="{F3B6A697-5999-47B8-A88F-2F3E01AFB276}" type="pres">
      <dgm:prSet presAssocID="{4CB0578F-25A4-4B13-A28A-B5841193697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6C3E2-D796-41B8-9F83-87ABE1647909}" type="pres">
      <dgm:prSet presAssocID="{4CB0578F-25A4-4B13-A28A-B5841193697F}" presName="accent_2" presStyleCnt="0"/>
      <dgm:spPr/>
    </dgm:pt>
    <dgm:pt modelId="{2F49DB5A-2EE5-45D9-A606-0AB2BD0147A5}" type="pres">
      <dgm:prSet presAssocID="{4CB0578F-25A4-4B13-A28A-B5841193697F}" presName="accentRepeatNode" presStyleLbl="solidFgAcc1" presStyleIdx="1" presStyleCnt="3"/>
      <dgm:spPr/>
    </dgm:pt>
    <dgm:pt modelId="{A1B5C28C-8701-4A18-A507-653D745E9E75}" type="pres">
      <dgm:prSet presAssocID="{E66EB279-7877-490F-8544-CA6CE06A02B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7F3D0-6EE7-47EE-A317-D19D98138AA0}" type="pres">
      <dgm:prSet presAssocID="{E66EB279-7877-490F-8544-CA6CE06A02B5}" presName="accent_3" presStyleCnt="0"/>
      <dgm:spPr/>
    </dgm:pt>
    <dgm:pt modelId="{15706E55-23D4-42F3-8C2A-BFB663D670B3}" type="pres">
      <dgm:prSet presAssocID="{E66EB279-7877-490F-8544-CA6CE06A02B5}" presName="accentRepeatNode" presStyleLbl="solidFgAcc1" presStyleIdx="2" presStyleCnt="3"/>
      <dgm:spPr/>
    </dgm:pt>
  </dgm:ptLst>
  <dgm:cxnLst>
    <dgm:cxn modelId="{AAD8C9A7-9EEA-4442-885F-D3DA651D640F}" type="presOf" srcId="{E66EB279-7877-490F-8544-CA6CE06A02B5}" destId="{A1B5C28C-8701-4A18-A507-653D745E9E75}" srcOrd="0" destOrd="0" presId="urn:microsoft.com/office/officeart/2008/layout/VerticalCurvedList"/>
    <dgm:cxn modelId="{9C803E5D-AF3E-4D03-B9CA-B22962C88BBF}" type="presOf" srcId="{4CB0578F-25A4-4B13-A28A-B5841193697F}" destId="{F3B6A697-5999-47B8-A88F-2F3E01AFB276}" srcOrd="0" destOrd="0" presId="urn:microsoft.com/office/officeart/2008/layout/VerticalCurvedList"/>
    <dgm:cxn modelId="{3FD6E2ED-A23A-464B-ACAC-7AEC3B0979D2}" type="presOf" srcId="{0BF63211-7CB5-4A58-B063-454CAF6EA036}" destId="{E0B5296A-2530-4E8E-9F40-BDD6569489FB}" srcOrd="0" destOrd="0" presId="urn:microsoft.com/office/officeart/2008/layout/VerticalCurvedList"/>
    <dgm:cxn modelId="{F9C440F2-33F1-4F1B-AAC3-2E5591C6CF09}" srcId="{0BF63211-7CB5-4A58-B063-454CAF6EA036}" destId="{E66EB279-7877-490F-8544-CA6CE06A02B5}" srcOrd="2" destOrd="0" parTransId="{0206AA9B-48F6-4CAF-9ECF-0EF3E6E4EC8D}" sibTransId="{2E0A65B0-DD4F-4DF2-A020-A163756A3112}"/>
    <dgm:cxn modelId="{75017AA9-A2F6-4AE8-9068-0B67583175DE}" srcId="{0BF63211-7CB5-4A58-B063-454CAF6EA036}" destId="{6375930B-BB5C-4E96-9BC7-46B394D9B992}" srcOrd="0" destOrd="0" parTransId="{6DC8CEBD-2D78-4CFD-8A40-CCB0E9DA6FA6}" sibTransId="{3C76DFC4-C21C-490E-85BB-258FBBA09EAD}"/>
    <dgm:cxn modelId="{AB261C13-8250-4372-8AD5-AB004509E826}" type="presOf" srcId="{3C76DFC4-C21C-490E-85BB-258FBBA09EAD}" destId="{24EB01DC-BD51-41D0-B174-506D378A96A0}" srcOrd="0" destOrd="0" presId="urn:microsoft.com/office/officeart/2008/layout/VerticalCurvedList"/>
    <dgm:cxn modelId="{6E75BF3B-3022-497C-98FA-9E874D946E71}" srcId="{0BF63211-7CB5-4A58-B063-454CAF6EA036}" destId="{4CB0578F-25A4-4B13-A28A-B5841193697F}" srcOrd="1" destOrd="0" parTransId="{6831A257-124F-48CD-83BA-9CFD5220478D}" sibTransId="{A5CD7126-A1EF-4EBD-A5D1-68A4A80B3D67}"/>
    <dgm:cxn modelId="{FCBC0E82-FDBB-408A-995E-195DC331EDA4}" type="presOf" srcId="{6375930B-BB5C-4E96-9BC7-46B394D9B992}" destId="{E15430FD-53F3-4BA6-810A-F37F8C37F651}" srcOrd="0" destOrd="0" presId="urn:microsoft.com/office/officeart/2008/layout/VerticalCurvedList"/>
    <dgm:cxn modelId="{9484D10E-F24D-4003-83E2-70AE8D6D99C8}" type="presParOf" srcId="{E0B5296A-2530-4E8E-9F40-BDD6569489FB}" destId="{B6681191-3629-412B-A512-0BE5DFEFC139}" srcOrd="0" destOrd="0" presId="urn:microsoft.com/office/officeart/2008/layout/VerticalCurvedList"/>
    <dgm:cxn modelId="{9B75B515-6F5C-416F-8941-70222452D89A}" type="presParOf" srcId="{B6681191-3629-412B-A512-0BE5DFEFC139}" destId="{34D61E50-5577-44E6-8355-EE525302B97C}" srcOrd="0" destOrd="0" presId="urn:microsoft.com/office/officeart/2008/layout/VerticalCurvedList"/>
    <dgm:cxn modelId="{53142BC6-3927-447B-A962-5B9D1C95254C}" type="presParOf" srcId="{34D61E50-5577-44E6-8355-EE525302B97C}" destId="{E24BED7E-9AA0-4F52-A666-4F85B74B8089}" srcOrd="0" destOrd="0" presId="urn:microsoft.com/office/officeart/2008/layout/VerticalCurvedList"/>
    <dgm:cxn modelId="{54A2F8AA-7310-40FD-804A-FB141B325CFD}" type="presParOf" srcId="{34D61E50-5577-44E6-8355-EE525302B97C}" destId="{24EB01DC-BD51-41D0-B174-506D378A96A0}" srcOrd="1" destOrd="0" presId="urn:microsoft.com/office/officeart/2008/layout/VerticalCurvedList"/>
    <dgm:cxn modelId="{945D4614-73F7-4125-8AD5-CFCB91068E5C}" type="presParOf" srcId="{34D61E50-5577-44E6-8355-EE525302B97C}" destId="{86034EAA-E5CF-4DA5-BD9D-A3AB309C8F98}" srcOrd="2" destOrd="0" presId="urn:microsoft.com/office/officeart/2008/layout/VerticalCurvedList"/>
    <dgm:cxn modelId="{ECE51EC3-7EEC-487C-A34B-E98A7B9D1F31}" type="presParOf" srcId="{34D61E50-5577-44E6-8355-EE525302B97C}" destId="{F202868E-C352-4E39-BE55-55176EA666BE}" srcOrd="3" destOrd="0" presId="urn:microsoft.com/office/officeart/2008/layout/VerticalCurvedList"/>
    <dgm:cxn modelId="{4DF9554C-5929-454F-9DAA-86D698735AA1}" type="presParOf" srcId="{B6681191-3629-412B-A512-0BE5DFEFC139}" destId="{E15430FD-53F3-4BA6-810A-F37F8C37F651}" srcOrd="1" destOrd="0" presId="urn:microsoft.com/office/officeart/2008/layout/VerticalCurvedList"/>
    <dgm:cxn modelId="{0525AE6D-0687-4024-93E8-694AAAC75269}" type="presParOf" srcId="{B6681191-3629-412B-A512-0BE5DFEFC139}" destId="{A016173A-1442-4285-BA77-19097872A68A}" srcOrd="2" destOrd="0" presId="urn:microsoft.com/office/officeart/2008/layout/VerticalCurvedList"/>
    <dgm:cxn modelId="{28975BBC-1F65-4A81-95CD-95BB64DDB144}" type="presParOf" srcId="{A016173A-1442-4285-BA77-19097872A68A}" destId="{13D324B3-F7C7-46C7-B8C0-081B339234E9}" srcOrd="0" destOrd="0" presId="urn:microsoft.com/office/officeart/2008/layout/VerticalCurvedList"/>
    <dgm:cxn modelId="{F6EF4FCF-8FE0-4FB0-BB2C-68E1192A7DAB}" type="presParOf" srcId="{B6681191-3629-412B-A512-0BE5DFEFC139}" destId="{F3B6A697-5999-47B8-A88F-2F3E01AFB276}" srcOrd="3" destOrd="0" presId="urn:microsoft.com/office/officeart/2008/layout/VerticalCurvedList"/>
    <dgm:cxn modelId="{729438B2-607E-4138-928A-5BDBEB33C2FF}" type="presParOf" srcId="{B6681191-3629-412B-A512-0BE5DFEFC139}" destId="{F436C3E2-D796-41B8-9F83-87ABE1647909}" srcOrd="4" destOrd="0" presId="urn:microsoft.com/office/officeart/2008/layout/VerticalCurvedList"/>
    <dgm:cxn modelId="{511FC29B-1ECE-49D8-8C6E-60F574EA47F0}" type="presParOf" srcId="{F436C3E2-D796-41B8-9F83-87ABE1647909}" destId="{2F49DB5A-2EE5-45D9-A606-0AB2BD0147A5}" srcOrd="0" destOrd="0" presId="urn:microsoft.com/office/officeart/2008/layout/VerticalCurvedList"/>
    <dgm:cxn modelId="{72A7402F-AC66-4065-926D-64B22EA845A9}" type="presParOf" srcId="{B6681191-3629-412B-A512-0BE5DFEFC139}" destId="{A1B5C28C-8701-4A18-A507-653D745E9E75}" srcOrd="5" destOrd="0" presId="urn:microsoft.com/office/officeart/2008/layout/VerticalCurvedList"/>
    <dgm:cxn modelId="{2ABAE277-29A0-4041-91A8-E28CEA8A8580}" type="presParOf" srcId="{B6681191-3629-412B-A512-0BE5DFEFC139}" destId="{0677F3D0-6EE7-47EE-A317-D19D98138AA0}" srcOrd="6" destOrd="0" presId="urn:microsoft.com/office/officeart/2008/layout/VerticalCurvedList"/>
    <dgm:cxn modelId="{7FCC51CF-18D7-4245-B8EF-BFAC48C94BDD}" type="presParOf" srcId="{0677F3D0-6EE7-47EE-A317-D19D98138AA0}" destId="{15706E55-23D4-42F3-8C2A-BFB663D670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61B8C-C1C6-4C28-8CAC-D0B94292038F}">
      <dsp:nvSpPr>
        <dsp:cNvPr id="0" name=""/>
        <dsp:cNvSpPr/>
      </dsp:nvSpPr>
      <dsp:spPr>
        <a:xfrm>
          <a:off x="4915032" y="2591695"/>
          <a:ext cx="2431335" cy="2335904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Communication</a:t>
          </a:r>
          <a:endParaRPr lang="en-US" sz="1700" b="1" kern="1200" dirty="0"/>
        </a:p>
      </dsp:txBody>
      <dsp:txXfrm>
        <a:off x="5396706" y="3138869"/>
        <a:ext cx="1467987" cy="1200703"/>
      </dsp:txXfrm>
    </dsp:sp>
    <dsp:sp modelId="{69AF595D-221C-4036-A7EB-D1C22CA18457}">
      <dsp:nvSpPr>
        <dsp:cNvPr id="0" name=""/>
        <dsp:cNvSpPr/>
      </dsp:nvSpPr>
      <dsp:spPr>
        <a:xfrm>
          <a:off x="3000594" y="1497739"/>
          <a:ext cx="2378651" cy="2493779"/>
        </a:xfrm>
        <a:prstGeom prst="gear6">
          <a:avLst/>
        </a:prstGeom>
        <a:solidFill>
          <a:schemeClr val="accent1">
            <a:shade val="80000"/>
            <a:hueOff val="313142"/>
            <a:satOff val="-15277"/>
            <a:lumOff val="17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 err="1" smtClean="0"/>
            <a:t>Partenariats</a:t>
          </a:r>
          <a:endParaRPr lang="en-US" sz="1700" b="1" kern="1200" dirty="0"/>
        </a:p>
      </dsp:txBody>
      <dsp:txXfrm>
        <a:off x="3599427" y="2117176"/>
        <a:ext cx="1180985" cy="1254905"/>
      </dsp:txXfrm>
    </dsp:sp>
    <dsp:sp modelId="{3651DD3C-C85C-4114-BAA1-D96DD00EF198}">
      <dsp:nvSpPr>
        <dsp:cNvPr id="0" name=""/>
        <dsp:cNvSpPr/>
      </dsp:nvSpPr>
      <dsp:spPr>
        <a:xfrm rot="20700000">
          <a:off x="4419912" y="250453"/>
          <a:ext cx="2222505" cy="2181094"/>
        </a:xfrm>
        <a:prstGeom prst="gear6">
          <a:avLst/>
        </a:prstGeom>
        <a:solidFill>
          <a:schemeClr val="accent1">
            <a:shade val="80000"/>
            <a:hueOff val="626285"/>
            <a:satOff val="-30555"/>
            <a:lumOff val="351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Renforcement</a:t>
          </a:r>
          <a:r>
            <a:rPr lang="en-US" sz="1600" b="1" kern="1200" dirty="0" smtClean="0"/>
            <a:t> des </a:t>
          </a:r>
          <a:r>
            <a:rPr lang="en-US" sz="1600" b="1" kern="1200" dirty="0" err="1" smtClean="0"/>
            <a:t>Capacités</a:t>
          </a:r>
          <a:endParaRPr lang="en-US" sz="1600" b="1" kern="1200" dirty="0"/>
        </a:p>
      </dsp:txBody>
      <dsp:txXfrm rot="-20700000">
        <a:off x="4909829" y="726375"/>
        <a:ext cx="1242671" cy="1229250"/>
      </dsp:txXfrm>
    </dsp:sp>
    <dsp:sp modelId="{0859CC21-AEF7-44B0-9D7D-659213287583}">
      <dsp:nvSpPr>
        <dsp:cNvPr id="0" name=""/>
        <dsp:cNvSpPr/>
      </dsp:nvSpPr>
      <dsp:spPr>
        <a:xfrm>
          <a:off x="4447609" y="2176599"/>
          <a:ext cx="3469030" cy="3469030"/>
        </a:xfrm>
        <a:prstGeom prst="circularArrow">
          <a:avLst>
            <a:gd name="adj1" fmla="val 4687"/>
            <a:gd name="adj2" fmla="val 299029"/>
            <a:gd name="adj3" fmla="val 2531272"/>
            <a:gd name="adj4" fmla="val 15829109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CA77B-F1D0-4DE4-9E6D-319026B9BB83}">
      <dsp:nvSpPr>
        <dsp:cNvPr id="0" name=""/>
        <dsp:cNvSpPr/>
      </dsp:nvSpPr>
      <dsp:spPr>
        <a:xfrm>
          <a:off x="2731511" y="1310325"/>
          <a:ext cx="2520467" cy="25204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314913"/>
            <a:satOff val="-15277"/>
            <a:lumOff val="164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236C9-2FD0-4CE3-A786-6A929A3897F0}">
      <dsp:nvSpPr>
        <dsp:cNvPr id="0" name=""/>
        <dsp:cNvSpPr/>
      </dsp:nvSpPr>
      <dsp:spPr>
        <a:xfrm>
          <a:off x="4118828" y="-128807"/>
          <a:ext cx="2717571" cy="27175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629825"/>
            <a:satOff val="-30555"/>
            <a:lumOff val="329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B01DC-BD51-41D0-B174-506D378A96A0}">
      <dsp:nvSpPr>
        <dsp:cNvPr id="0" name=""/>
        <dsp:cNvSpPr/>
      </dsp:nvSpPr>
      <dsp:spPr>
        <a:xfrm>
          <a:off x="-2791082" y="-430265"/>
          <a:ext cx="3330681" cy="3330681"/>
        </a:xfrm>
        <a:prstGeom prst="blockArc">
          <a:avLst>
            <a:gd name="adj1" fmla="val 18900000"/>
            <a:gd name="adj2" fmla="val 2700000"/>
            <a:gd name="adj3" fmla="val 6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430FD-53F3-4BA6-810A-F37F8C37F651}">
      <dsp:nvSpPr>
        <dsp:cNvPr id="0" name=""/>
        <dsp:cNvSpPr/>
      </dsp:nvSpPr>
      <dsp:spPr>
        <a:xfrm>
          <a:off x="346931" y="247015"/>
          <a:ext cx="6719180" cy="494030"/>
        </a:xfrm>
        <a:prstGeom prst="rect">
          <a:avLst/>
        </a:prstGeom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Préambule</a:t>
          </a:r>
          <a:endParaRPr lang="en-US" sz="2300" kern="1200" dirty="0"/>
        </a:p>
      </dsp:txBody>
      <dsp:txXfrm>
        <a:off x="346931" y="247015"/>
        <a:ext cx="6719180" cy="494030"/>
      </dsp:txXfrm>
    </dsp:sp>
    <dsp:sp modelId="{13D324B3-F7C7-46C7-B8C0-081B339234E9}">
      <dsp:nvSpPr>
        <dsp:cNvPr id="0" name=""/>
        <dsp:cNvSpPr/>
      </dsp:nvSpPr>
      <dsp:spPr>
        <a:xfrm>
          <a:off x="38162" y="185261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6A697-5999-47B8-A88F-2F3E01AFB276}">
      <dsp:nvSpPr>
        <dsp:cNvPr id="0" name=""/>
        <dsp:cNvSpPr/>
      </dsp:nvSpPr>
      <dsp:spPr>
        <a:xfrm>
          <a:off x="526511" y="988060"/>
          <a:ext cx="6539600" cy="494030"/>
        </a:xfrm>
        <a:prstGeom prst="rect">
          <a:avLst/>
        </a:prstGeom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Mésures</a:t>
          </a:r>
          <a:r>
            <a:rPr lang="en-US" sz="2300" kern="1200" dirty="0" smtClean="0"/>
            <a:t> pour les administrations des </a:t>
          </a:r>
          <a:r>
            <a:rPr lang="en-US" sz="2300" kern="1200" dirty="0" err="1" smtClean="0"/>
            <a:t>douanes</a:t>
          </a:r>
          <a:endParaRPr lang="en-US" sz="2300" kern="1200" dirty="0"/>
        </a:p>
      </dsp:txBody>
      <dsp:txXfrm>
        <a:off x="526511" y="988060"/>
        <a:ext cx="6539600" cy="494030"/>
      </dsp:txXfrm>
    </dsp:sp>
    <dsp:sp modelId="{2F49DB5A-2EE5-45D9-A606-0AB2BD0147A5}">
      <dsp:nvSpPr>
        <dsp:cNvPr id="0" name=""/>
        <dsp:cNvSpPr/>
      </dsp:nvSpPr>
      <dsp:spPr>
        <a:xfrm>
          <a:off x="217742" y="926306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5C28C-8701-4A18-A507-653D745E9E75}">
      <dsp:nvSpPr>
        <dsp:cNvPr id="0" name=""/>
        <dsp:cNvSpPr/>
      </dsp:nvSpPr>
      <dsp:spPr>
        <a:xfrm>
          <a:off x="346931" y="1729105"/>
          <a:ext cx="6719180" cy="494030"/>
        </a:xfrm>
        <a:prstGeom prst="rect">
          <a:avLst/>
        </a:prstGeom>
        <a:gradFill flip="none" rotWithShape="1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Mésures</a:t>
          </a:r>
          <a:r>
            <a:rPr lang="en-US" sz="2300" kern="1200" dirty="0" smtClean="0"/>
            <a:t> pour le </a:t>
          </a:r>
          <a:r>
            <a:rPr lang="en-US" sz="2300" kern="1200" dirty="0" err="1" smtClean="0"/>
            <a:t>Secrétariat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l’OMD</a:t>
          </a:r>
          <a:endParaRPr lang="en-US" sz="2300" kern="1200" dirty="0"/>
        </a:p>
      </dsp:txBody>
      <dsp:txXfrm>
        <a:off x="346931" y="1729105"/>
        <a:ext cx="6719180" cy="494030"/>
      </dsp:txXfrm>
    </dsp:sp>
    <dsp:sp modelId="{15706E55-23D4-42F3-8C2A-BFB663D670B3}">
      <dsp:nvSpPr>
        <dsp:cNvPr id="0" name=""/>
        <dsp:cNvSpPr/>
      </dsp:nvSpPr>
      <dsp:spPr>
        <a:xfrm>
          <a:off x="38162" y="1667351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9E40D-BB95-4709-8BA2-76B356A37C1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0841-03A7-46CD-95D2-85D21876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611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0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371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6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466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966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859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4C14C8DA-72AE-044A-8D6E-AC94EF730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/>
          <a:lstStyle/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805CF6C8-DAF3-0248-BEFE-6342D6EF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9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6584"/>
            <a:ext cx="9512300" cy="80512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FF267F5-CB78-8C45-B8A2-BC31D967047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77A11C5-C8BA-9B44-A3C9-499431810149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8271C0-720A-784C-9383-914577442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01" t="24957" r="29674" b="27402"/>
          <a:stretch/>
        </p:blipFill>
        <p:spPr>
          <a:xfrm>
            <a:off x="10703868" y="365125"/>
            <a:ext cx="926241" cy="90658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DFA41BA-01B0-AF4A-9795-0C4040DD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39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2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Quote">
    <p:bg>
      <p:bgPr>
        <a:gradFill>
          <a:gsLst>
            <a:gs pos="0">
              <a:schemeClr val="tx1">
                <a:lumMod val="100000"/>
              </a:schemeClr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9D53659E-8BAC-6944-83CD-BEDF22AFC2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1912" y="1696838"/>
            <a:ext cx="731188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AB5177A-BE1D-8F45-A838-1315E60833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544483" y="1696838"/>
            <a:ext cx="2948517" cy="2297112"/>
          </a:xfrm>
          <a:prstGeom prst="round1Rect">
            <a:avLst>
              <a:gd name="adj" fmla="val 35308"/>
            </a:avLst>
          </a:prstGeom>
          <a:noFill/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30319BBB-7ABA-074C-99C0-2A4D199CE4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3985" y="4144963"/>
            <a:ext cx="2948516" cy="82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position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xmlns="" id="{4B722EEE-201A-0B4F-B37F-A8EAF1EDDD3E}"/>
              </a:ext>
            </a:extLst>
          </p:cNvPr>
          <p:cNvSpPr txBox="1">
            <a:spLocks/>
          </p:cNvSpPr>
          <p:nvPr userDrawn="1"/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lIns="9000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9C9D7E-A62C-AB4F-805D-1B13780151A0}" type="slidenum">
              <a:rPr 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F6E119F2-3F68-1244-BD29-E76416B17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51601" t="20569" r="21815" b="25360"/>
          <a:stretch/>
        </p:blipFill>
        <p:spPr>
          <a:xfrm>
            <a:off x="0" y="2733903"/>
            <a:ext cx="2820064" cy="39875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1FD57C9-33D9-4542-80E1-39AC00F99CCE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7ADCEB44-265B-BC42-BA7D-16E8DFB27D15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FFFFFF"/>
                </a:solidFill>
              </a:rPr>
              <a:t>www.wcoomd.org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E169B6-DD97-E147-BDAF-3AE47B3B7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181" t="21283" r="24609" b="27819"/>
          <a:stretch/>
        </p:blipFill>
        <p:spPr>
          <a:xfrm>
            <a:off x="10572866" y="272505"/>
            <a:ext cx="1176564" cy="98568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BECF793F-28B9-E044-BF4D-03A16B9832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5997A747-659F-344B-94C2-E678416E7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2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O Chapt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of Rectangle 19">
            <a:extLst>
              <a:ext uri="{FF2B5EF4-FFF2-40B4-BE49-F238E27FC236}">
                <a16:creationId xmlns:a16="http://schemas.microsoft.com/office/drawing/2014/main" xmlns="" id="{0D7EB36D-97BA-A745-BDC2-900964237798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xmlns="" id="{F7F2910B-9D2E-AE40-A43B-CA70E3528E9A}"/>
              </a:ext>
            </a:extLst>
          </p:cNvPr>
          <p:cNvSpPr txBox="1">
            <a:spLocks/>
          </p:cNvSpPr>
          <p:nvPr userDrawn="1"/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9E9DED21-3B6B-2642-BCAE-8625F395E7B5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V 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CB6A15-EA86-0241-9924-85ED0ADE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C61ED54-3491-BD4B-85D2-08E719D3787E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err="1"/>
              <a:t>www.wcoomd.org</a:t>
            </a:r>
            <a:endParaRPr lang="en-US" sz="12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46EA7D54-44BE-1B43-8FAE-54AB9F95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2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O Thank you">
    <p:bg>
      <p:bgPr>
        <a:blipFill dpi="0" rotWithShape="1">
          <a:blip r:embed="rId2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ingle Corner of Rectangle 19">
            <a:extLst>
              <a:ext uri="{FF2B5EF4-FFF2-40B4-BE49-F238E27FC236}">
                <a16:creationId xmlns:a16="http://schemas.microsoft.com/office/drawing/2014/main" xmlns="" id="{915598EF-8F82-1E4F-919F-E7C64E58ED5D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xmlns="" id="{C06392C3-6F58-4D4B-A968-E4D35D495A5D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76BF1212-D342-D941-97FC-DFB97043A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897B0E0D-1876-6745-ABC2-F3BA876E6AE8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V 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384EAE-AD6C-6041-BF95-2DD6E95EA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ED80D51-C8E6-2D4A-93F6-56D84A98798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E9CF8198-B19E-4A45-95BF-CE5D4D89A5E4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err="1"/>
              <a:t>www.wcoomd.org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258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O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6584"/>
            <a:ext cx="9512300" cy="80512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FF267F5-CB78-8C45-B8A2-BC31D967047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77A11C5-C8BA-9B44-A3C9-499431810149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8271C0-720A-784C-9383-914577442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01" t="24957" r="29674" b="27402"/>
          <a:stretch/>
        </p:blipFill>
        <p:spPr>
          <a:xfrm>
            <a:off x="10703868" y="365125"/>
            <a:ext cx="926241" cy="90658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ADFA41BA-01B0-AF4A-9795-0C4040DD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39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5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805CF6C8-DAF3-0248-BEFE-6342D6EF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AED9E73-B25D-1C4A-B386-B3F153E2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CB0350E-9650-6240-A73D-58DBC23C8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9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itle 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D40BC389-230E-E74E-A1CC-4CA04A95DC5F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A02BD401-3306-A44F-BF40-440D60C3B876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981518-CF65-4D4D-8FFD-64D8D4FE1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8" name="Round Single Corner of Rectangle 19">
            <a:extLst>
              <a:ext uri="{FF2B5EF4-FFF2-40B4-BE49-F238E27FC236}">
                <a16:creationId xmlns:a16="http://schemas.microsoft.com/office/drawing/2014/main" xmlns="" id="{1A17D94C-B91E-2044-90C5-C1991D278D7C}"/>
              </a:ext>
            </a:extLst>
          </p:cNvPr>
          <p:cNvSpPr/>
          <p:nvPr userDrawn="1"/>
        </p:nvSpPr>
        <p:spPr>
          <a:xfrm flipV="1">
            <a:off x="-10162" y="4082546"/>
            <a:ext cx="12223367" cy="2775454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11319 w 9158990"/>
              <a:gd name="connsiteY4" fmla="*/ 1160891 h 3919750"/>
              <a:gd name="connsiteX5" fmla="*/ 0 w 9158990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5904 w 9158990"/>
              <a:gd name="connsiteY4" fmla="*/ 1113184 h 3919750"/>
              <a:gd name="connsiteX5" fmla="*/ 0 w 9158990"/>
              <a:gd name="connsiteY5" fmla="*/ 2886321 h 3919750"/>
              <a:gd name="connsiteX0" fmla="*/ 720 w 9159710"/>
              <a:gd name="connsiteY0" fmla="*/ 2886321 h 3919750"/>
              <a:gd name="connsiteX1" fmla="*/ 8111291 w 9159710"/>
              <a:gd name="connsiteY1" fmla="*/ 2886321 h 3919750"/>
              <a:gd name="connsiteX2" fmla="*/ 9144720 w 9159710"/>
              <a:gd name="connsiteY2" fmla="*/ 3919750 h 3919750"/>
              <a:gd name="connsiteX3" fmla="*/ 9159710 w 9159710"/>
              <a:gd name="connsiteY3" fmla="*/ 0 h 3919750"/>
              <a:gd name="connsiteX4" fmla="*/ 721 w 9159710"/>
              <a:gd name="connsiteY4" fmla="*/ 1105233 h 3919750"/>
              <a:gd name="connsiteX5" fmla="*/ 720 w 9159710"/>
              <a:gd name="connsiteY5" fmla="*/ 2886321 h 3919750"/>
              <a:gd name="connsiteX0" fmla="*/ 720 w 9144748"/>
              <a:gd name="connsiteY0" fmla="*/ 1860603 h 2894032"/>
              <a:gd name="connsiteX1" fmla="*/ 8111291 w 9144748"/>
              <a:gd name="connsiteY1" fmla="*/ 1860603 h 2894032"/>
              <a:gd name="connsiteX2" fmla="*/ 9144720 w 9144748"/>
              <a:gd name="connsiteY2" fmla="*/ 2894032 h 2894032"/>
              <a:gd name="connsiteX3" fmla="*/ 8984781 w 9144748"/>
              <a:gd name="connsiteY3" fmla="*/ 0 h 2894032"/>
              <a:gd name="connsiteX4" fmla="*/ 721 w 9144748"/>
              <a:gd name="connsiteY4" fmla="*/ 79515 h 2894032"/>
              <a:gd name="connsiteX5" fmla="*/ 720 w 9144748"/>
              <a:gd name="connsiteY5" fmla="*/ 1860603 h 2894032"/>
              <a:gd name="connsiteX0" fmla="*/ 720 w 9159710"/>
              <a:gd name="connsiteY0" fmla="*/ 1781088 h 2814517"/>
              <a:gd name="connsiteX1" fmla="*/ 8111291 w 9159710"/>
              <a:gd name="connsiteY1" fmla="*/ 1781088 h 2814517"/>
              <a:gd name="connsiteX2" fmla="*/ 9144720 w 9159710"/>
              <a:gd name="connsiteY2" fmla="*/ 2814517 h 2814517"/>
              <a:gd name="connsiteX3" fmla="*/ 9159710 w 9159710"/>
              <a:gd name="connsiteY3" fmla="*/ 39755 h 2814517"/>
              <a:gd name="connsiteX4" fmla="*/ 721 w 9159710"/>
              <a:gd name="connsiteY4" fmla="*/ 0 h 2814517"/>
              <a:gd name="connsiteX5" fmla="*/ 720 w 9159710"/>
              <a:gd name="connsiteY5" fmla="*/ 1781088 h 2814517"/>
              <a:gd name="connsiteX0" fmla="*/ 720 w 9159710"/>
              <a:gd name="connsiteY0" fmla="*/ 1789040 h 2822469"/>
              <a:gd name="connsiteX1" fmla="*/ 8111291 w 9159710"/>
              <a:gd name="connsiteY1" fmla="*/ 1789040 h 2822469"/>
              <a:gd name="connsiteX2" fmla="*/ 9144720 w 9159710"/>
              <a:gd name="connsiteY2" fmla="*/ 2822469 h 2822469"/>
              <a:gd name="connsiteX3" fmla="*/ 9159710 w 9159710"/>
              <a:gd name="connsiteY3" fmla="*/ 0 h 2822469"/>
              <a:gd name="connsiteX4" fmla="*/ 721 w 9159710"/>
              <a:gd name="connsiteY4" fmla="*/ 7952 h 2822469"/>
              <a:gd name="connsiteX5" fmla="*/ 720 w 9159710"/>
              <a:gd name="connsiteY5" fmla="*/ 1789040 h 2822469"/>
              <a:gd name="connsiteX0" fmla="*/ 720 w 9183564"/>
              <a:gd name="connsiteY0" fmla="*/ 1812894 h 2846323"/>
              <a:gd name="connsiteX1" fmla="*/ 8111291 w 9183564"/>
              <a:gd name="connsiteY1" fmla="*/ 1812894 h 2846323"/>
              <a:gd name="connsiteX2" fmla="*/ 9144720 w 9183564"/>
              <a:gd name="connsiteY2" fmla="*/ 2846323 h 2846323"/>
              <a:gd name="connsiteX3" fmla="*/ 9183564 w 9183564"/>
              <a:gd name="connsiteY3" fmla="*/ 0 h 2846323"/>
              <a:gd name="connsiteX4" fmla="*/ 721 w 9183564"/>
              <a:gd name="connsiteY4" fmla="*/ 31806 h 2846323"/>
              <a:gd name="connsiteX5" fmla="*/ 720 w 9183564"/>
              <a:gd name="connsiteY5" fmla="*/ 1812894 h 2846323"/>
              <a:gd name="connsiteX0" fmla="*/ 720 w 9159710"/>
              <a:gd name="connsiteY0" fmla="*/ 1828796 h 2862225"/>
              <a:gd name="connsiteX1" fmla="*/ 8111291 w 9159710"/>
              <a:gd name="connsiteY1" fmla="*/ 1828796 h 2862225"/>
              <a:gd name="connsiteX2" fmla="*/ 9144720 w 9159710"/>
              <a:gd name="connsiteY2" fmla="*/ 2862225 h 2862225"/>
              <a:gd name="connsiteX3" fmla="*/ 9159710 w 9159710"/>
              <a:gd name="connsiteY3" fmla="*/ 0 h 2862225"/>
              <a:gd name="connsiteX4" fmla="*/ 721 w 9159710"/>
              <a:gd name="connsiteY4" fmla="*/ 47708 h 2862225"/>
              <a:gd name="connsiteX5" fmla="*/ 720 w 9159710"/>
              <a:gd name="connsiteY5" fmla="*/ 1828796 h 2862225"/>
              <a:gd name="connsiteX0" fmla="*/ 720 w 9145349"/>
              <a:gd name="connsiteY0" fmla="*/ 1844698 h 2878127"/>
              <a:gd name="connsiteX1" fmla="*/ 8111291 w 9145349"/>
              <a:gd name="connsiteY1" fmla="*/ 1844698 h 2878127"/>
              <a:gd name="connsiteX2" fmla="*/ 9144720 w 9145349"/>
              <a:gd name="connsiteY2" fmla="*/ 2878127 h 2878127"/>
              <a:gd name="connsiteX3" fmla="*/ 9143807 w 9145349"/>
              <a:gd name="connsiteY3" fmla="*/ 0 h 2878127"/>
              <a:gd name="connsiteX4" fmla="*/ 721 w 9145349"/>
              <a:gd name="connsiteY4" fmla="*/ 63610 h 2878127"/>
              <a:gd name="connsiteX5" fmla="*/ 720 w 9145349"/>
              <a:gd name="connsiteY5" fmla="*/ 1844698 h 2878127"/>
              <a:gd name="connsiteX0" fmla="*/ 720 w 9159709"/>
              <a:gd name="connsiteY0" fmla="*/ 1820844 h 2854273"/>
              <a:gd name="connsiteX1" fmla="*/ 8111291 w 9159709"/>
              <a:gd name="connsiteY1" fmla="*/ 1820844 h 2854273"/>
              <a:gd name="connsiteX2" fmla="*/ 9144720 w 9159709"/>
              <a:gd name="connsiteY2" fmla="*/ 2854273 h 2854273"/>
              <a:gd name="connsiteX3" fmla="*/ 9159709 w 9159709"/>
              <a:gd name="connsiteY3" fmla="*/ 0 h 2854273"/>
              <a:gd name="connsiteX4" fmla="*/ 721 w 9159709"/>
              <a:gd name="connsiteY4" fmla="*/ 39756 h 2854273"/>
              <a:gd name="connsiteX5" fmla="*/ 720 w 9159709"/>
              <a:gd name="connsiteY5" fmla="*/ 1820844 h 2854273"/>
              <a:gd name="connsiteX0" fmla="*/ 720 w 9167660"/>
              <a:gd name="connsiteY0" fmla="*/ 1796990 h 2830419"/>
              <a:gd name="connsiteX1" fmla="*/ 8111291 w 9167660"/>
              <a:gd name="connsiteY1" fmla="*/ 1796990 h 2830419"/>
              <a:gd name="connsiteX2" fmla="*/ 9144720 w 9167660"/>
              <a:gd name="connsiteY2" fmla="*/ 2830419 h 2830419"/>
              <a:gd name="connsiteX3" fmla="*/ 9167660 w 9167660"/>
              <a:gd name="connsiteY3" fmla="*/ 0 h 2830419"/>
              <a:gd name="connsiteX4" fmla="*/ 721 w 9167660"/>
              <a:gd name="connsiteY4" fmla="*/ 15902 h 2830419"/>
              <a:gd name="connsiteX5" fmla="*/ 720 w 9167660"/>
              <a:gd name="connsiteY5" fmla="*/ 1796990 h 2830419"/>
              <a:gd name="connsiteX0" fmla="*/ 720 w 9159708"/>
              <a:gd name="connsiteY0" fmla="*/ 1781088 h 2814517"/>
              <a:gd name="connsiteX1" fmla="*/ 8111291 w 9159708"/>
              <a:gd name="connsiteY1" fmla="*/ 1781088 h 2814517"/>
              <a:gd name="connsiteX2" fmla="*/ 9144720 w 9159708"/>
              <a:gd name="connsiteY2" fmla="*/ 2814517 h 2814517"/>
              <a:gd name="connsiteX3" fmla="*/ 9159708 w 9159708"/>
              <a:gd name="connsiteY3" fmla="*/ 0 h 2814517"/>
              <a:gd name="connsiteX4" fmla="*/ 721 w 9159708"/>
              <a:gd name="connsiteY4" fmla="*/ 0 h 2814517"/>
              <a:gd name="connsiteX5" fmla="*/ 720 w 9159708"/>
              <a:gd name="connsiteY5" fmla="*/ 1781088 h 2814517"/>
              <a:gd name="connsiteX0" fmla="*/ 720 w 9151756"/>
              <a:gd name="connsiteY0" fmla="*/ 1804942 h 2838371"/>
              <a:gd name="connsiteX1" fmla="*/ 8111291 w 9151756"/>
              <a:gd name="connsiteY1" fmla="*/ 1804942 h 2838371"/>
              <a:gd name="connsiteX2" fmla="*/ 9144720 w 9151756"/>
              <a:gd name="connsiteY2" fmla="*/ 2838371 h 2838371"/>
              <a:gd name="connsiteX3" fmla="*/ 9151756 w 9151756"/>
              <a:gd name="connsiteY3" fmla="*/ 0 h 2838371"/>
              <a:gd name="connsiteX4" fmla="*/ 721 w 9151756"/>
              <a:gd name="connsiteY4" fmla="*/ 23854 h 2838371"/>
              <a:gd name="connsiteX5" fmla="*/ 720 w 9151756"/>
              <a:gd name="connsiteY5" fmla="*/ 1804942 h 2838371"/>
              <a:gd name="connsiteX0" fmla="*/ 8294 w 9159330"/>
              <a:gd name="connsiteY0" fmla="*/ 1821990 h 2855419"/>
              <a:gd name="connsiteX1" fmla="*/ 8118865 w 9159330"/>
              <a:gd name="connsiteY1" fmla="*/ 1821990 h 2855419"/>
              <a:gd name="connsiteX2" fmla="*/ 9152294 w 9159330"/>
              <a:gd name="connsiteY2" fmla="*/ 2855419 h 2855419"/>
              <a:gd name="connsiteX3" fmla="*/ 9159330 w 9159330"/>
              <a:gd name="connsiteY3" fmla="*/ 17048 h 2855419"/>
              <a:gd name="connsiteX4" fmla="*/ 321 w 9159330"/>
              <a:gd name="connsiteY4" fmla="*/ 0 h 2855419"/>
              <a:gd name="connsiteX5" fmla="*/ 8294 w 9159330"/>
              <a:gd name="connsiteY5" fmla="*/ 1821990 h 2855419"/>
              <a:gd name="connsiteX0" fmla="*/ 8294 w 9175260"/>
              <a:gd name="connsiteY0" fmla="*/ 1821990 h 2855419"/>
              <a:gd name="connsiteX1" fmla="*/ 8118865 w 9175260"/>
              <a:gd name="connsiteY1" fmla="*/ 1821990 h 2855419"/>
              <a:gd name="connsiteX2" fmla="*/ 9152294 w 9175260"/>
              <a:gd name="connsiteY2" fmla="*/ 2855419 h 2855419"/>
              <a:gd name="connsiteX3" fmla="*/ 9175260 w 9175260"/>
              <a:gd name="connsiteY3" fmla="*/ 687 h 2855419"/>
              <a:gd name="connsiteX4" fmla="*/ 321 w 9175260"/>
              <a:gd name="connsiteY4" fmla="*/ 0 h 2855419"/>
              <a:gd name="connsiteX5" fmla="*/ 8294 w 9175260"/>
              <a:gd name="connsiteY5" fmla="*/ 1821990 h 2855419"/>
              <a:gd name="connsiteX0" fmla="*/ 0 w 9182895"/>
              <a:gd name="connsiteY0" fmla="*/ 1813810 h 2855419"/>
              <a:gd name="connsiteX1" fmla="*/ 8126500 w 9182895"/>
              <a:gd name="connsiteY1" fmla="*/ 1821990 h 2855419"/>
              <a:gd name="connsiteX2" fmla="*/ 9159929 w 9182895"/>
              <a:gd name="connsiteY2" fmla="*/ 2855419 h 2855419"/>
              <a:gd name="connsiteX3" fmla="*/ 9182895 w 9182895"/>
              <a:gd name="connsiteY3" fmla="*/ 687 h 2855419"/>
              <a:gd name="connsiteX4" fmla="*/ 7956 w 9182895"/>
              <a:gd name="connsiteY4" fmla="*/ 0 h 2855419"/>
              <a:gd name="connsiteX5" fmla="*/ 0 w 9182895"/>
              <a:gd name="connsiteY5" fmla="*/ 1813810 h 28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2895" h="2855419">
                <a:moveTo>
                  <a:pt x="0" y="1813810"/>
                </a:moveTo>
                <a:lnTo>
                  <a:pt x="8126500" y="1821990"/>
                </a:lnTo>
                <a:cubicBezTo>
                  <a:pt x="8697247" y="1821990"/>
                  <a:pt x="9159929" y="2284672"/>
                  <a:pt x="9159929" y="2855419"/>
                </a:cubicBezTo>
                <a:cubicBezTo>
                  <a:pt x="9162427" y="1911098"/>
                  <a:pt x="9180397" y="945008"/>
                  <a:pt x="9182895" y="687"/>
                </a:cubicBezTo>
                <a:lnTo>
                  <a:pt x="7956" y="0"/>
                </a:lnTo>
                <a:cubicBezTo>
                  <a:pt x="5458" y="612336"/>
                  <a:pt x="2498" y="1201474"/>
                  <a:pt x="0" y="18138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EEF0C54-22DB-304F-A922-78E926538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2054225"/>
            <a:ext cx="6294967" cy="130333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200" b="1">
                <a:solidFill>
                  <a:schemeClr val="bg1"/>
                </a:solidFill>
              </a:defRPr>
            </a:lvl2pPr>
            <a:lvl3pPr marL="914400" indent="0">
              <a:buNone/>
              <a:defRPr sz="3200" b="1">
                <a:solidFill>
                  <a:schemeClr val="bg1"/>
                </a:solidFill>
              </a:defRPr>
            </a:lvl3pPr>
            <a:lvl4pPr marL="1371600" indent="0">
              <a:buNone/>
              <a:defRPr sz="3200" b="1">
                <a:solidFill>
                  <a:schemeClr val="bg1"/>
                </a:solidFill>
              </a:defRPr>
            </a:lvl4pPr>
            <a:lvl5pPr marL="1828800" indent="0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7ADB3ADE-2189-6C4A-B19A-CC67DF4BB7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364618"/>
            <a:ext cx="6674395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70F23E52-3B38-1441-AA84-5AEAD981A8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729743"/>
            <a:ext cx="6674395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E1B134BD-C085-654A-9D33-A04315C0D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8046" y="5364618"/>
            <a:ext cx="3585753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Event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609D30E8-7186-414A-A4DB-206D57D22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8046" y="5729743"/>
            <a:ext cx="3585753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319C29E3-2848-0240-94EB-256663784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2179E20-8F6B-FB44-B5C9-792ACFAB27B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F550D580-3310-F343-9FC8-26FF864639A6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C51E32F1-7192-3645-96B1-71A73B357A86}"/>
              </a:ext>
            </a:extLst>
          </p:cNvPr>
          <p:cNvSpPr txBox="1">
            <a:spLocks/>
          </p:cNvSpPr>
          <p:nvPr userDrawn="1"/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1" i="0" u="none" strike="noStrike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800" b="0" dirty="0">
                <a:solidFill>
                  <a:srgbClr val="000000"/>
                </a:solidFill>
                <a:latin typeface="Arial Black" panose="020B0604020202020204" pitchFamily="34" charset="0"/>
              </a:rPr>
              <a:t>©</a:t>
            </a:r>
            <a:r>
              <a:rPr sz="800" b="0" dirty="0">
                <a:solidFill>
                  <a:srgbClr val="000000"/>
                </a:solidFill>
              </a:rPr>
              <a:t> 2019 World Customs Organization (WCO)</a:t>
            </a:r>
            <a:endParaRPr sz="800" b="0" dirty="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hank you">
    <p:bg>
      <p:bgPr>
        <a:blipFill dpi="0" rotWithShape="1">
          <a:blip r:embed="rId2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ingle Corner of Rectangle 19">
            <a:extLst>
              <a:ext uri="{FF2B5EF4-FFF2-40B4-BE49-F238E27FC236}">
                <a16:creationId xmlns:a16="http://schemas.microsoft.com/office/drawing/2014/main" xmlns="" id="{915598EF-8F82-1E4F-919F-E7C64E58ED5D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xmlns="" id="{C06392C3-6F58-4D4B-A968-E4D35D495A5D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76BF1212-D342-D941-97FC-DFB97043A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897B0E0D-1876-6745-ABC2-F3BA876E6AE8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384EAE-AD6C-6041-BF95-2DD6E95EA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ED80D51-C8E6-2D4A-93F6-56D84A98798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E9CF8198-B19E-4A45-95BF-CE5D4D89A5E4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5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Chapt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of Rectangle 19">
            <a:extLst>
              <a:ext uri="{FF2B5EF4-FFF2-40B4-BE49-F238E27FC236}">
                <a16:creationId xmlns:a16="http://schemas.microsoft.com/office/drawing/2014/main" xmlns="" id="{0D7EB36D-97BA-A745-BDC2-900964237798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xmlns="" id="{F7F2910B-9D2E-AE40-A43B-CA70E3528E9A}"/>
              </a:ext>
            </a:extLst>
          </p:cNvPr>
          <p:cNvSpPr txBox="1">
            <a:spLocks/>
          </p:cNvSpPr>
          <p:nvPr userDrawn="1"/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xmlns="" id="{9E9DED21-3B6B-2642-BCAE-8625F395E7B5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CB6A15-EA86-0241-9924-85ED0ADE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C61ED54-3491-BD4B-85D2-08E719D3787E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46EA7D54-44BE-1B43-8FAE-54AB9F95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2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of Rectangle 30">
            <a:extLst>
              <a:ext uri="{FF2B5EF4-FFF2-40B4-BE49-F238E27FC236}">
                <a16:creationId xmlns:a16="http://schemas.microsoft.com/office/drawing/2014/main" xmlns="" id="{122073A0-85D9-C846-92B4-DB6F76D5EDCD}"/>
              </a:ext>
            </a:extLst>
          </p:cNvPr>
          <p:cNvSpPr/>
          <p:nvPr userDrawn="1"/>
        </p:nvSpPr>
        <p:spPr>
          <a:xfrm>
            <a:off x="1" y="0"/>
            <a:ext cx="12194660" cy="3996000"/>
          </a:xfrm>
          <a:custGeom>
            <a:avLst/>
            <a:gdLst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884785 w 9144000"/>
              <a:gd name="connsiteY7" fmla="*/ 0 h 4648200"/>
              <a:gd name="connsiteX0" fmla="*/ 0 w 9165148"/>
              <a:gd name="connsiteY0" fmla="*/ 16933 h 4648200"/>
              <a:gd name="connsiteX1" fmla="*/ 9165148 w 9165148"/>
              <a:gd name="connsiteY1" fmla="*/ 0 h 4648200"/>
              <a:gd name="connsiteX2" fmla="*/ 9165148 w 9165148"/>
              <a:gd name="connsiteY2" fmla="*/ 0 h 4648200"/>
              <a:gd name="connsiteX3" fmla="*/ 9165148 w 9165148"/>
              <a:gd name="connsiteY3" fmla="*/ 3763415 h 4648200"/>
              <a:gd name="connsiteX4" fmla="*/ 8280363 w 9165148"/>
              <a:gd name="connsiteY4" fmla="*/ 4648200 h 4648200"/>
              <a:gd name="connsiteX5" fmla="*/ 21148 w 9165148"/>
              <a:gd name="connsiteY5" fmla="*/ 4648200 h 4648200"/>
              <a:gd name="connsiteX6" fmla="*/ 21148 w 9165148"/>
              <a:gd name="connsiteY6" fmla="*/ 4648200 h 4648200"/>
              <a:gd name="connsiteX7" fmla="*/ 0 w 9165148"/>
              <a:gd name="connsiteY7" fmla="*/ 16933 h 4648200"/>
              <a:gd name="connsiteX0" fmla="*/ 97707 w 9144321"/>
              <a:gd name="connsiteY0" fmla="*/ 84666 h 4648200"/>
              <a:gd name="connsiteX1" fmla="*/ 9144321 w 9144321"/>
              <a:gd name="connsiteY1" fmla="*/ 0 h 4648200"/>
              <a:gd name="connsiteX2" fmla="*/ 9144321 w 9144321"/>
              <a:gd name="connsiteY2" fmla="*/ 0 h 4648200"/>
              <a:gd name="connsiteX3" fmla="*/ 9144321 w 9144321"/>
              <a:gd name="connsiteY3" fmla="*/ 3763415 h 4648200"/>
              <a:gd name="connsiteX4" fmla="*/ 8259536 w 9144321"/>
              <a:gd name="connsiteY4" fmla="*/ 4648200 h 4648200"/>
              <a:gd name="connsiteX5" fmla="*/ 321 w 9144321"/>
              <a:gd name="connsiteY5" fmla="*/ 4648200 h 4648200"/>
              <a:gd name="connsiteX6" fmla="*/ 321 w 9144321"/>
              <a:gd name="connsiteY6" fmla="*/ 4648200 h 4648200"/>
              <a:gd name="connsiteX7" fmla="*/ 97707 w 9144321"/>
              <a:gd name="connsiteY7" fmla="*/ 84666 h 4648200"/>
              <a:gd name="connsiteX0" fmla="*/ 97836 w 9144450"/>
              <a:gd name="connsiteY0" fmla="*/ 84666 h 4648200"/>
              <a:gd name="connsiteX1" fmla="*/ 9144450 w 9144450"/>
              <a:gd name="connsiteY1" fmla="*/ 0 h 4648200"/>
              <a:gd name="connsiteX2" fmla="*/ 9144450 w 9144450"/>
              <a:gd name="connsiteY2" fmla="*/ 0 h 4648200"/>
              <a:gd name="connsiteX3" fmla="*/ 9144450 w 9144450"/>
              <a:gd name="connsiteY3" fmla="*/ 3763415 h 4648200"/>
              <a:gd name="connsiteX4" fmla="*/ 8259665 w 9144450"/>
              <a:gd name="connsiteY4" fmla="*/ 4648200 h 4648200"/>
              <a:gd name="connsiteX5" fmla="*/ 450 w 9144450"/>
              <a:gd name="connsiteY5" fmla="*/ 4648200 h 4648200"/>
              <a:gd name="connsiteX6" fmla="*/ 450 w 9144450"/>
              <a:gd name="connsiteY6" fmla="*/ 4648200 h 4648200"/>
              <a:gd name="connsiteX7" fmla="*/ 97836 w 9144450"/>
              <a:gd name="connsiteY7" fmla="*/ 84666 h 4648200"/>
              <a:gd name="connsiteX0" fmla="*/ 19151 w 9150432"/>
              <a:gd name="connsiteY0" fmla="*/ 8466 h 4648200"/>
              <a:gd name="connsiteX1" fmla="*/ 9150432 w 9150432"/>
              <a:gd name="connsiteY1" fmla="*/ 0 h 4648200"/>
              <a:gd name="connsiteX2" fmla="*/ 9150432 w 9150432"/>
              <a:gd name="connsiteY2" fmla="*/ 0 h 4648200"/>
              <a:gd name="connsiteX3" fmla="*/ 9150432 w 9150432"/>
              <a:gd name="connsiteY3" fmla="*/ 3763415 h 4648200"/>
              <a:gd name="connsiteX4" fmla="*/ 8265647 w 9150432"/>
              <a:gd name="connsiteY4" fmla="*/ 4648200 h 4648200"/>
              <a:gd name="connsiteX5" fmla="*/ 6432 w 9150432"/>
              <a:gd name="connsiteY5" fmla="*/ 4648200 h 4648200"/>
              <a:gd name="connsiteX6" fmla="*/ 6432 w 9150432"/>
              <a:gd name="connsiteY6" fmla="*/ 4648200 h 4648200"/>
              <a:gd name="connsiteX7" fmla="*/ 19151 w 9150432"/>
              <a:gd name="connsiteY7" fmla="*/ 8466 h 4648200"/>
              <a:gd name="connsiteX0" fmla="*/ 14714 w 9145995"/>
              <a:gd name="connsiteY0" fmla="*/ 8466 h 4648200"/>
              <a:gd name="connsiteX1" fmla="*/ 9145995 w 9145995"/>
              <a:gd name="connsiteY1" fmla="*/ 0 h 4648200"/>
              <a:gd name="connsiteX2" fmla="*/ 9145995 w 9145995"/>
              <a:gd name="connsiteY2" fmla="*/ 0 h 4648200"/>
              <a:gd name="connsiteX3" fmla="*/ 9145995 w 9145995"/>
              <a:gd name="connsiteY3" fmla="*/ 3763415 h 4648200"/>
              <a:gd name="connsiteX4" fmla="*/ 8261210 w 9145995"/>
              <a:gd name="connsiteY4" fmla="*/ 4648200 h 4648200"/>
              <a:gd name="connsiteX5" fmla="*/ 1995 w 9145995"/>
              <a:gd name="connsiteY5" fmla="*/ 4648200 h 4648200"/>
              <a:gd name="connsiteX6" fmla="*/ 1995 w 9145995"/>
              <a:gd name="connsiteY6" fmla="*/ 4648200 h 4648200"/>
              <a:gd name="connsiteX7" fmla="*/ 14714 w 9145995"/>
              <a:gd name="connsiteY7" fmla="*/ 8466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995" h="4648200">
                <a:moveTo>
                  <a:pt x="14714" y="8466"/>
                </a:moveTo>
                <a:lnTo>
                  <a:pt x="9145995" y="0"/>
                </a:lnTo>
                <a:lnTo>
                  <a:pt x="9145995" y="0"/>
                </a:lnTo>
                <a:lnTo>
                  <a:pt x="9145995" y="3763415"/>
                </a:lnTo>
                <a:cubicBezTo>
                  <a:pt x="9145995" y="4252068"/>
                  <a:pt x="8749863" y="4648200"/>
                  <a:pt x="8261210" y="4648200"/>
                </a:cubicBezTo>
                <a:lnTo>
                  <a:pt x="1995" y="4648200"/>
                </a:lnTo>
                <a:lnTo>
                  <a:pt x="1995" y="4648200"/>
                </a:lnTo>
                <a:cubicBezTo>
                  <a:pt x="-5054" y="3104444"/>
                  <a:pt x="8354" y="2328333"/>
                  <a:pt x="14714" y="8466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 l="-106" t="-4638" r="-894" b="-83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1A2FA19-CE8D-B449-9D1F-C4271141FC62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B0F784B-44E4-9148-B850-60ED11FE982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E61D2D24-436F-804D-8AA1-6793E415B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24F8E1-D1A4-3B43-9F6D-2B25D7A9C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560" t="35271" r="10560" b="37112"/>
          <a:stretch/>
        </p:blipFill>
        <p:spPr>
          <a:xfrm>
            <a:off x="1222648" y="827927"/>
            <a:ext cx="465600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xmlns="" id="{2A3202E9-DD81-D141-9E02-F99B8CE15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FB48A5F1-D8AA-CA4B-BD36-A523F21A0477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8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6584"/>
            <a:ext cx="10515600" cy="1224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AFBE829-688A-484C-843E-26823220BC8B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BE524F21-08D6-024B-84E5-C4500A30D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CF8083-8789-034F-981D-C6BFC999D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9395" t="22771" r="29395" b="19023"/>
          <a:stretch/>
        </p:blipFill>
        <p:spPr>
          <a:xfrm>
            <a:off x="10522227" y="388966"/>
            <a:ext cx="1277843" cy="957600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E0BE9EEF-343C-D645-82B5-F065F717B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2E6D1B64-7F90-AF42-9170-215D9122EBF1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7" r:id="rId2"/>
    <p:sldLayoutId id="2147483690" r:id="rId3"/>
    <p:sldLayoutId id="2147483697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of Rectangle 30">
            <a:extLst>
              <a:ext uri="{FF2B5EF4-FFF2-40B4-BE49-F238E27FC236}">
                <a16:creationId xmlns:a16="http://schemas.microsoft.com/office/drawing/2014/main" xmlns="" id="{122073A0-85D9-C846-92B4-DB6F76D5EDCD}"/>
              </a:ext>
            </a:extLst>
          </p:cNvPr>
          <p:cNvSpPr/>
          <p:nvPr userDrawn="1"/>
        </p:nvSpPr>
        <p:spPr>
          <a:xfrm>
            <a:off x="-2659" y="0"/>
            <a:ext cx="12194660" cy="3996000"/>
          </a:xfrm>
          <a:custGeom>
            <a:avLst/>
            <a:gdLst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884785 w 9144000"/>
              <a:gd name="connsiteY7" fmla="*/ 0 h 4648200"/>
              <a:gd name="connsiteX0" fmla="*/ 0 w 9165148"/>
              <a:gd name="connsiteY0" fmla="*/ 16933 h 4648200"/>
              <a:gd name="connsiteX1" fmla="*/ 9165148 w 9165148"/>
              <a:gd name="connsiteY1" fmla="*/ 0 h 4648200"/>
              <a:gd name="connsiteX2" fmla="*/ 9165148 w 9165148"/>
              <a:gd name="connsiteY2" fmla="*/ 0 h 4648200"/>
              <a:gd name="connsiteX3" fmla="*/ 9165148 w 9165148"/>
              <a:gd name="connsiteY3" fmla="*/ 3763415 h 4648200"/>
              <a:gd name="connsiteX4" fmla="*/ 8280363 w 9165148"/>
              <a:gd name="connsiteY4" fmla="*/ 4648200 h 4648200"/>
              <a:gd name="connsiteX5" fmla="*/ 21148 w 9165148"/>
              <a:gd name="connsiteY5" fmla="*/ 4648200 h 4648200"/>
              <a:gd name="connsiteX6" fmla="*/ 21148 w 9165148"/>
              <a:gd name="connsiteY6" fmla="*/ 4648200 h 4648200"/>
              <a:gd name="connsiteX7" fmla="*/ 0 w 9165148"/>
              <a:gd name="connsiteY7" fmla="*/ 16933 h 4648200"/>
              <a:gd name="connsiteX0" fmla="*/ 97707 w 9144321"/>
              <a:gd name="connsiteY0" fmla="*/ 84666 h 4648200"/>
              <a:gd name="connsiteX1" fmla="*/ 9144321 w 9144321"/>
              <a:gd name="connsiteY1" fmla="*/ 0 h 4648200"/>
              <a:gd name="connsiteX2" fmla="*/ 9144321 w 9144321"/>
              <a:gd name="connsiteY2" fmla="*/ 0 h 4648200"/>
              <a:gd name="connsiteX3" fmla="*/ 9144321 w 9144321"/>
              <a:gd name="connsiteY3" fmla="*/ 3763415 h 4648200"/>
              <a:gd name="connsiteX4" fmla="*/ 8259536 w 9144321"/>
              <a:gd name="connsiteY4" fmla="*/ 4648200 h 4648200"/>
              <a:gd name="connsiteX5" fmla="*/ 321 w 9144321"/>
              <a:gd name="connsiteY5" fmla="*/ 4648200 h 4648200"/>
              <a:gd name="connsiteX6" fmla="*/ 321 w 9144321"/>
              <a:gd name="connsiteY6" fmla="*/ 4648200 h 4648200"/>
              <a:gd name="connsiteX7" fmla="*/ 97707 w 9144321"/>
              <a:gd name="connsiteY7" fmla="*/ 84666 h 4648200"/>
              <a:gd name="connsiteX0" fmla="*/ 97836 w 9144450"/>
              <a:gd name="connsiteY0" fmla="*/ 84666 h 4648200"/>
              <a:gd name="connsiteX1" fmla="*/ 9144450 w 9144450"/>
              <a:gd name="connsiteY1" fmla="*/ 0 h 4648200"/>
              <a:gd name="connsiteX2" fmla="*/ 9144450 w 9144450"/>
              <a:gd name="connsiteY2" fmla="*/ 0 h 4648200"/>
              <a:gd name="connsiteX3" fmla="*/ 9144450 w 9144450"/>
              <a:gd name="connsiteY3" fmla="*/ 3763415 h 4648200"/>
              <a:gd name="connsiteX4" fmla="*/ 8259665 w 9144450"/>
              <a:gd name="connsiteY4" fmla="*/ 4648200 h 4648200"/>
              <a:gd name="connsiteX5" fmla="*/ 450 w 9144450"/>
              <a:gd name="connsiteY5" fmla="*/ 4648200 h 4648200"/>
              <a:gd name="connsiteX6" fmla="*/ 450 w 9144450"/>
              <a:gd name="connsiteY6" fmla="*/ 4648200 h 4648200"/>
              <a:gd name="connsiteX7" fmla="*/ 97836 w 9144450"/>
              <a:gd name="connsiteY7" fmla="*/ 84666 h 4648200"/>
              <a:gd name="connsiteX0" fmla="*/ 19151 w 9150432"/>
              <a:gd name="connsiteY0" fmla="*/ 8466 h 4648200"/>
              <a:gd name="connsiteX1" fmla="*/ 9150432 w 9150432"/>
              <a:gd name="connsiteY1" fmla="*/ 0 h 4648200"/>
              <a:gd name="connsiteX2" fmla="*/ 9150432 w 9150432"/>
              <a:gd name="connsiteY2" fmla="*/ 0 h 4648200"/>
              <a:gd name="connsiteX3" fmla="*/ 9150432 w 9150432"/>
              <a:gd name="connsiteY3" fmla="*/ 3763415 h 4648200"/>
              <a:gd name="connsiteX4" fmla="*/ 8265647 w 9150432"/>
              <a:gd name="connsiteY4" fmla="*/ 4648200 h 4648200"/>
              <a:gd name="connsiteX5" fmla="*/ 6432 w 9150432"/>
              <a:gd name="connsiteY5" fmla="*/ 4648200 h 4648200"/>
              <a:gd name="connsiteX6" fmla="*/ 6432 w 9150432"/>
              <a:gd name="connsiteY6" fmla="*/ 4648200 h 4648200"/>
              <a:gd name="connsiteX7" fmla="*/ 19151 w 9150432"/>
              <a:gd name="connsiteY7" fmla="*/ 8466 h 4648200"/>
              <a:gd name="connsiteX0" fmla="*/ 14714 w 9145995"/>
              <a:gd name="connsiteY0" fmla="*/ 8466 h 4648200"/>
              <a:gd name="connsiteX1" fmla="*/ 9145995 w 9145995"/>
              <a:gd name="connsiteY1" fmla="*/ 0 h 4648200"/>
              <a:gd name="connsiteX2" fmla="*/ 9145995 w 9145995"/>
              <a:gd name="connsiteY2" fmla="*/ 0 h 4648200"/>
              <a:gd name="connsiteX3" fmla="*/ 9145995 w 9145995"/>
              <a:gd name="connsiteY3" fmla="*/ 3763415 h 4648200"/>
              <a:gd name="connsiteX4" fmla="*/ 8261210 w 9145995"/>
              <a:gd name="connsiteY4" fmla="*/ 4648200 h 4648200"/>
              <a:gd name="connsiteX5" fmla="*/ 1995 w 9145995"/>
              <a:gd name="connsiteY5" fmla="*/ 4648200 h 4648200"/>
              <a:gd name="connsiteX6" fmla="*/ 1995 w 9145995"/>
              <a:gd name="connsiteY6" fmla="*/ 4648200 h 4648200"/>
              <a:gd name="connsiteX7" fmla="*/ 14714 w 9145995"/>
              <a:gd name="connsiteY7" fmla="*/ 8466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995" h="4648200">
                <a:moveTo>
                  <a:pt x="14714" y="8466"/>
                </a:moveTo>
                <a:lnTo>
                  <a:pt x="9145995" y="0"/>
                </a:lnTo>
                <a:lnTo>
                  <a:pt x="9145995" y="0"/>
                </a:lnTo>
                <a:lnTo>
                  <a:pt x="9145995" y="3763415"/>
                </a:lnTo>
                <a:cubicBezTo>
                  <a:pt x="9145995" y="4252068"/>
                  <a:pt x="8749863" y="4648200"/>
                  <a:pt x="8261210" y="4648200"/>
                </a:cubicBezTo>
                <a:lnTo>
                  <a:pt x="1995" y="4648200"/>
                </a:lnTo>
                <a:lnTo>
                  <a:pt x="1995" y="4648200"/>
                </a:lnTo>
                <a:cubicBezTo>
                  <a:pt x="-5054" y="3104444"/>
                  <a:pt x="8354" y="2328333"/>
                  <a:pt x="14714" y="8466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 l="-106" t="-4638" r="-894" b="-83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1A2FA19-CE8D-B449-9D1F-C4271141FC62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E168E312-F8F2-654F-A4A8-B3325F269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B0F784B-44E4-9148-B850-60ED11FE982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A98B60C3-94E4-CA48-9761-9D4A2B17D411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90CFE9-B207-1F44-8606-C0DE118C7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560" t="35271" r="10560" b="37112"/>
          <a:stretch/>
        </p:blipFill>
        <p:spPr>
          <a:xfrm>
            <a:off x="1222648" y="827927"/>
            <a:ext cx="465600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6122D756-52D3-A54E-BFE0-6FF6FE944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AEAD0E76-09F1-3648-AC24-DC019CC21EC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1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8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oomd.org/-/media/wco/public/fr/pdf/topics/facilitation/activities-and-programmes/natural-disaster/covid_19_vaccine/secretariat-note-vaccines_fr.pdf?la=fr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wcoomd.org/en/topics/facilitation/activities-and-programmes/natural-disaster/covid19-vaccines-distribution.aspx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hyperlink" Target="http://www.wcoomd.org/-/media/wco/public/global/pdf/topics/facilitation/activities-and-programmes/natural-disaster/covid_19_vaccine/t-on-the-global-transportation-and-distribution-of-covid_19-vaccines-and-associated-medical-supplies_en.pdf?la=en" TargetMode="External"/><Relationship Id="rId4" Type="http://schemas.openxmlformats.org/officeDocument/2006/relationships/hyperlink" Target="http://www.wcoomd.org/-/media/wco/public/fr/pdf/topics/facilitation/activities-and-programmes/natural-disaster/covid-19-list-for-vaccines/hs-classification-reference-vaccines-french.pdf?la=fr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oez.ahmed@wcoomd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facilitation@wcoomd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oomd.org/fr/topics/facilitation/activities-and-programmes/natural-disaster/coronavirus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ovid19BCProject@wcoomd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://www.wcoomd.org/-/media/wco/public/global/pdf/about-us/legal-instruments/resolutions/resolution-facilitating-cross-border-movement-of-situationally-critical-medicines-and-vaccines.pdf?la=en" TargetMode="Externa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258A5E-6065-DB40-B834-092015DB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338021"/>
            <a:ext cx="10622012" cy="529256"/>
          </a:xfrm>
        </p:spPr>
        <p:txBody>
          <a:bodyPr>
            <a:normAutofit/>
          </a:bodyPr>
          <a:lstStyle/>
          <a:p>
            <a:pPr algn="ctr"/>
            <a:r>
              <a:rPr lang="fr-FR" sz="2600" dirty="0" smtClean="0"/>
              <a:t>COVID-19: situation et perspectives</a:t>
            </a:r>
            <a:endParaRPr lang="fr-FR" sz="2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5F627B7-81CA-D147-9F77-7E3FD53528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4935562"/>
            <a:ext cx="10622011" cy="55083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8000" b="1" dirty="0" smtClean="0">
                <a:solidFill>
                  <a:schemeClr val="tx1"/>
                </a:solidFill>
                <a:ea typeface="+mj-ea"/>
              </a:rPr>
              <a:t>26</a:t>
            </a:r>
            <a:r>
              <a:rPr lang="fr-FR" sz="8000" b="1" baseline="30000" dirty="0" smtClean="0">
                <a:solidFill>
                  <a:schemeClr val="tx1"/>
                </a:solidFill>
                <a:ea typeface="+mj-ea"/>
              </a:rPr>
              <a:t>ème</a:t>
            </a:r>
            <a:r>
              <a:rPr lang="fr-FR" sz="8000" b="1" dirty="0" smtClean="0">
                <a:solidFill>
                  <a:schemeClr val="tx1"/>
                </a:solidFill>
                <a:ea typeface="+mj-ea"/>
              </a:rPr>
              <a:t>  </a:t>
            </a:r>
            <a:r>
              <a:rPr lang="fr-FR" sz="8000" b="1" dirty="0">
                <a:solidFill>
                  <a:schemeClr val="tx1"/>
                </a:solidFill>
                <a:ea typeface="+mj-ea"/>
              </a:rPr>
              <a:t>Conférence des Directeurs Généraux des Douanes de la Région de </a:t>
            </a:r>
            <a:endParaRPr lang="fr-FR" sz="8000" b="1" dirty="0" smtClean="0">
              <a:solidFill>
                <a:schemeClr val="tx1"/>
              </a:solidFill>
              <a:ea typeface="+mj-ea"/>
            </a:endParaRPr>
          </a:p>
          <a:p>
            <a:pPr algn="ctr"/>
            <a:r>
              <a:rPr lang="fr-FR" sz="8000" b="1" dirty="0" smtClean="0">
                <a:solidFill>
                  <a:schemeClr val="tx1"/>
                </a:solidFill>
                <a:ea typeface="+mj-ea"/>
              </a:rPr>
              <a:t>l’Organisation </a:t>
            </a:r>
            <a:r>
              <a:rPr lang="fr-FR" sz="8000" b="1" dirty="0">
                <a:solidFill>
                  <a:schemeClr val="tx1"/>
                </a:solidFill>
                <a:ea typeface="+mj-ea"/>
              </a:rPr>
              <a:t>Mondiale des Douanes pour l’Afrique Occidentale et Centrale </a:t>
            </a:r>
            <a:endParaRPr lang="en-US" sz="8000" b="1" dirty="0">
              <a:solidFill>
                <a:schemeClr val="tx1"/>
              </a:solidFill>
              <a:ea typeface="+mj-ea"/>
            </a:endParaRPr>
          </a:p>
          <a:p>
            <a:r>
              <a:rPr lang="fr-FR" sz="7200" b="1" dirty="0" smtClean="0">
                <a:solidFill>
                  <a:schemeClr val="tx1"/>
                </a:solidFill>
                <a:ea typeface="+mj-ea"/>
              </a:rPr>
              <a:t>                                                                         </a:t>
            </a:r>
            <a:endParaRPr lang="fr-FR" sz="7200" b="1" dirty="0" smtClean="0">
              <a:solidFill>
                <a:schemeClr val="tx1"/>
              </a:solidFill>
            </a:endParaRPr>
          </a:p>
          <a:p>
            <a:r>
              <a:rPr lang="fr-FR" sz="7200" b="1" dirty="0">
                <a:solidFill>
                  <a:schemeClr val="tx1"/>
                </a:solidFill>
              </a:rPr>
              <a:t> </a:t>
            </a:r>
            <a:r>
              <a:rPr lang="fr-FR" sz="72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28 </a:t>
            </a:r>
            <a:r>
              <a:rPr lang="fr-FR" sz="7200" b="1" dirty="0">
                <a:solidFill>
                  <a:schemeClr val="tx1"/>
                </a:solidFill>
              </a:rPr>
              <a:t>-29 avril 2021</a:t>
            </a:r>
            <a:endParaRPr lang="en-US" sz="7200" b="1" dirty="0">
              <a:solidFill>
                <a:schemeClr val="tx1"/>
              </a:solidFill>
            </a:endParaRPr>
          </a:p>
          <a:p>
            <a:endParaRPr lang="fr-FR" sz="7200" b="1" dirty="0">
              <a:solidFill>
                <a:schemeClr val="tx1"/>
              </a:solidFill>
              <a:ea typeface="+mj-ea"/>
            </a:endParaRPr>
          </a:p>
          <a:p>
            <a:r>
              <a:rPr lang="fr-FR" sz="7200" b="1" dirty="0" smtClean="0">
                <a:solidFill>
                  <a:schemeClr val="tx1"/>
                </a:solidFill>
                <a:ea typeface="+mj-ea"/>
              </a:rPr>
              <a:t>                                                                                                                                       </a:t>
            </a:r>
            <a:endParaRPr lang="fr-FR" b="1" dirty="0">
              <a:solidFill>
                <a:schemeClr val="tx1"/>
              </a:solidFill>
              <a:ea typeface="+mj-ea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2674EC-36FB-0446-81F7-49A75E91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F9C9D7E-A62C-AB4F-805D-1B13780151A0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40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0250" y="3562163"/>
            <a:ext cx="7519988" cy="2714812"/>
          </a:xfrm>
        </p:spPr>
        <p:txBody>
          <a:bodyPr>
            <a:noAutofit/>
          </a:bodyPr>
          <a:lstStyle/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2"/>
              </a:rPr>
              <a:t>section </a:t>
            </a:r>
            <a:r>
              <a:rPr lang="en-US" sz="1400" dirty="0" err="1" smtClean="0"/>
              <a:t>dédiée</a:t>
            </a:r>
            <a:r>
              <a:rPr lang="en-US" sz="1400" dirty="0" smtClean="0"/>
              <a:t> à la distribution des </a:t>
            </a:r>
            <a:r>
              <a:rPr lang="en-US" sz="1400" dirty="0" err="1" smtClean="0"/>
              <a:t>vaccins</a:t>
            </a:r>
            <a:r>
              <a:rPr lang="en-US" sz="1400" dirty="0" smtClean="0"/>
              <a:t> sur le site web de </a:t>
            </a:r>
            <a:r>
              <a:rPr lang="en-US" sz="1400" dirty="0" err="1" smtClean="0"/>
              <a:t>l’OMD</a:t>
            </a:r>
            <a:endParaRPr lang="en-US" sz="1400" dirty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/>
              <a:t>Plan </a:t>
            </a:r>
            <a:r>
              <a:rPr lang="en-US" sz="1400" dirty="0" err="1" smtClean="0"/>
              <a:t>d’action</a:t>
            </a:r>
            <a:r>
              <a:rPr lang="en-US" sz="1400" dirty="0" smtClean="0"/>
              <a:t> COVID-19</a:t>
            </a:r>
            <a:endParaRPr lang="en-US" sz="1400" dirty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Matériel</a:t>
            </a:r>
            <a:r>
              <a:rPr lang="en-US" sz="1400" dirty="0" smtClean="0"/>
              <a:t> </a:t>
            </a:r>
            <a:r>
              <a:rPr lang="en-US" sz="1400" dirty="0" err="1" smtClean="0"/>
              <a:t>d’orientation</a:t>
            </a:r>
            <a:r>
              <a:rPr lang="en-US" sz="1400" dirty="0" smtClean="0"/>
              <a:t> - </a:t>
            </a:r>
            <a:r>
              <a:rPr lang="en-US" sz="1400" dirty="0" smtClean="0">
                <a:hlinkClick r:id="rId3"/>
              </a:rPr>
              <a:t>Note du </a:t>
            </a:r>
            <a:r>
              <a:rPr lang="en-US" sz="1400" dirty="0" err="1" smtClean="0">
                <a:hlinkClick r:id="rId3"/>
              </a:rPr>
              <a:t>Secrétariat</a:t>
            </a:r>
            <a:r>
              <a:rPr lang="en-US" sz="1400" dirty="0" smtClean="0"/>
              <a:t> et </a:t>
            </a:r>
            <a:r>
              <a:rPr lang="en-US" sz="1400" dirty="0" smtClean="0">
                <a:hlinkClick r:id="rId4"/>
              </a:rPr>
              <a:t>Classement de reference dans le SH</a:t>
            </a:r>
            <a:endParaRPr lang="en-US" sz="1400" dirty="0" smtClean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Répertoire</a:t>
            </a:r>
            <a:r>
              <a:rPr lang="en-US" sz="1400" dirty="0" smtClean="0"/>
              <a:t> des </a:t>
            </a:r>
            <a:r>
              <a:rPr lang="en-US" sz="1400" dirty="0" err="1" smtClean="0"/>
              <a:t>pratiques</a:t>
            </a:r>
            <a:r>
              <a:rPr lang="en-US" sz="1400" dirty="0" smtClean="0"/>
              <a:t> des </a:t>
            </a:r>
            <a:r>
              <a:rPr lang="en-US" sz="1400" dirty="0" err="1" smtClean="0"/>
              <a:t>Membres</a:t>
            </a:r>
            <a:endParaRPr lang="en-US" sz="1400" dirty="0" smtClean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>
                <a:hlinkClick r:id="rId5"/>
              </a:rPr>
              <a:t>Déclaration coinjointe avec OACI</a:t>
            </a:r>
            <a:endParaRPr lang="en-US" sz="1400" dirty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smtClean="0"/>
              <a:t>Contribution aux directives et note </a:t>
            </a:r>
            <a:r>
              <a:rPr lang="en-US" sz="1400" dirty="0" err="1" smtClean="0"/>
              <a:t>d’information</a:t>
            </a:r>
            <a:r>
              <a:rPr lang="en-US" sz="1400" dirty="0" smtClean="0"/>
              <a:t> </a:t>
            </a:r>
            <a:r>
              <a:rPr lang="en-US" sz="1400" dirty="0" err="1" smtClean="0"/>
              <a:t>publiées</a:t>
            </a:r>
            <a:r>
              <a:rPr lang="en-US" sz="1400" dirty="0" smtClean="0"/>
              <a:t> par </a:t>
            </a:r>
            <a:r>
              <a:rPr lang="en-US" sz="1400" dirty="0" err="1" smtClean="0"/>
              <a:t>l’OMC</a:t>
            </a:r>
            <a:r>
              <a:rPr lang="en-US" sz="1400" dirty="0" smtClean="0"/>
              <a:t> et AITA 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Echange</a:t>
            </a:r>
            <a:r>
              <a:rPr lang="en-US" sz="1400" dirty="0" smtClean="0"/>
              <a:t> </a:t>
            </a:r>
            <a:r>
              <a:rPr lang="en-US" sz="1400" dirty="0" err="1" smtClean="0"/>
              <a:t>d’information</a:t>
            </a:r>
            <a:r>
              <a:rPr lang="en-US" sz="1400" dirty="0" smtClean="0"/>
              <a:t> à travers DPI </a:t>
            </a:r>
            <a:r>
              <a:rPr lang="en-US" sz="1400" dirty="0" err="1"/>
              <a:t>CENComm</a:t>
            </a:r>
            <a:r>
              <a:rPr lang="en-US" sz="1400" dirty="0"/>
              <a:t> group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Séries</a:t>
            </a:r>
            <a:r>
              <a:rPr lang="en-US" sz="1400" dirty="0" smtClean="0"/>
              <a:t> de webinars: </a:t>
            </a:r>
            <a:r>
              <a:rPr lang="en-US" sz="1400" dirty="0" err="1" smtClean="0"/>
              <a:t>Sensibilisation</a:t>
            </a:r>
            <a:r>
              <a:rPr lang="en-US" sz="1400" dirty="0" smtClean="0"/>
              <a:t> aux </a:t>
            </a:r>
            <a:r>
              <a:rPr lang="en-US" sz="1400" dirty="0" err="1" smtClean="0"/>
              <a:t>vaccins</a:t>
            </a:r>
            <a:r>
              <a:rPr lang="en-US" sz="1400" dirty="0" smtClean="0"/>
              <a:t> COVID-19</a:t>
            </a:r>
            <a:endParaRPr lang="en-US" sz="1400" dirty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 err="1" smtClean="0"/>
              <a:t>Opération</a:t>
            </a:r>
            <a:r>
              <a:rPr lang="en-US" sz="1400" dirty="0" smtClean="0"/>
              <a:t> </a:t>
            </a:r>
            <a:r>
              <a:rPr lang="en-US" sz="1400" dirty="0"/>
              <a:t>STOP </a:t>
            </a:r>
            <a:r>
              <a:rPr lang="en-US" sz="1400" dirty="0"/>
              <a:t>II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982" y="1189528"/>
            <a:ext cx="4610091" cy="237263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0250" y="853288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www.wcoomd.org</a:t>
            </a:r>
            <a:endParaRPr lang="en-US" dirty="0"/>
          </a:p>
        </p:txBody>
      </p:sp>
      <p:pic>
        <p:nvPicPr>
          <p:cNvPr id="9" name="Rounded Rectangle 9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927" y="148467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909411" y="227293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Mise en œuvre de la Résolution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5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63093" y="1515372"/>
            <a:ext cx="7886700" cy="4840979"/>
          </a:xfrm>
        </p:spPr>
        <p:txBody>
          <a:bodyPr>
            <a:normAutofit/>
          </a:bodyPr>
          <a:lstStyle/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400" dirty="0"/>
              <a:t>Coordination </a:t>
            </a:r>
            <a:r>
              <a:rPr lang="en-GB" sz="2400" dirty="0" smtClean="0"/>
              <a:t>avec les </a:t>
            </a:r>
            <a:r>
              <a:rPr lang="en-GB" sz="2400" dirty="0" err="1" smtClean="0"/>
              <a:t>agences</a:t>
            </a:r>
            <a:r>
              <a:rPr lang="en-GB" sz="2400" dirty="0" smtClean="0"/>
              <a:t> </a:t>
            </a:r>
            <a:r>
              <a:rPr lang="en-GB" sz="2400" dirty="0" err="1" smtClean="0"/>
              <a:t>gouvernmentales</a:t>
            </a:r>
            <a:r>
              <a:rPr lang="en-GB" sz="2400" dirty="0" smtClean="0"/>
              <a:t> et </a:t>
            </a:r>
            <a:r>
              <a:rPr lang="en-GB" sz="2400" dirty="0" err="1" smtClean="0"/>
              <a:t>autres</a:t>
            </a:r>
            <a:r>
              <a:rPr lang="en-GB" sz="2400" dirty="0" smtClean="0"/>
              <a:t> parties </a:t>
            </a:r>
            <a:r>
              <a:rPr lang="en-GB" sz="2400" dirty="0" err="1" smtClean="0"/>
              <a:t>prenantes</a:t>
            </a:r>
            <a:r>
              <a:rPr lang="en-US" sz="2400" dirty="0" smtClean="0"/>
              <a:t>;</a:t>
            </a:r>
          </a:p>
          <a:p>
            <a:pPr marL="0" indent="0">
              <a:buNone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400" dirty="0" err="1" smtClean="0"/>
              <a:t>Mesures</a:t>
            </a:r>
            <a:r>
              <a:rPr lang="en-GB" sz="2400" dirty="0" smtClean="0"/>
              <a:t> pour </a:t>
            </a:r>
            <a:r>
              <a:rPr lang="en-GB" sz="2400" dirty="0" err="1" smtClean="0"/>
              <a:t>prioriser</a:t>
            </a:r>
            <a:r>
              <a:rPr lang="en-GB" sz="2400" dirty="0" smtClean="0"/>
              <a:t> et </a:t>
            </a:r>
            <a:r>
              <a:rPr lang="en-GB" sz="2400" dirty="0" err="1" smtClean="0"/>
              <a:t>faciliter</a:t>
            </a:r>
            <a:r>
              <a:rPr lang="en-GB" sz="2400" dirty="0" smtClean="0"/>
              <a:t> le </a:t>
            </a:r>
            <a:r>
              <a:rPr lang="en-GB" sz="2400" dirty="0" err="1" smtClean="0"/>
              <a:t>dédouanement</a:t>
            </a:r>
            <a:r>
              <a:rPr lang="en-GB" sz="2400" dirty="0" smtClean="0"/>
              <a:t> des vaccines et medicaments critiques</a:t>
            </a:r>
            <a:r>
              <a:rPr lang="en-US" sz="2400" dirty="0" smtClean="0"/>
              <a:t>;</a:t>
            </a:r>
          </a:p>
          <a:p>
            <a:pPr marL="0" indent="0">
              <a:buNone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400" dirty="0" err="1" smtClean="0"/>
              <a:t>Mesures</a:t>
            </a:r>
            <a:r>
              <a:rPr lang="en-GB" sz="2400" dirty="0" smtClean="0"/>
              <a:t> relatives au </a:t>
            </a:r>
            <a:r>
              <a:rPr lang="en-GB" sz="2400" dirty="0" err="1" smtClean="0"/>
              <a:t>traitement</a:t>
            </a:r>
            <a:r>
              <a:rPr lang="en-GB" sz="2400" dirty="0" smtClean="0"/>
              <a:t> </a:t>
            </a:r>
            <a:r>
              <a:rPr lang="en-GB" sz="2400" dirty="0" err="1" smtClean="0"/>
              <a:t>douanier</a:t>
            </a:r>
            <a:r>
              <a:rPr lang="en-GB" sz="2400" dirty="0" smtClean="0"/>
              <a:t> et à la </a:t>
            </a:r>
            <a:r>
              <a:rPr lang="en-GB" sz="2400" dirty="0" err="1" smtClean="0"/>
              <a:t>manutention</a:t>
            </a:r>
            <a:r>
              <a:rPr lang="en-GB" sz="2400" dirty="0" smtClean="0"/>
              <a:t> des </a:t>
            </a:r>
            <a:r>
              <a:rPr lang="en-GB" sz="2400" dirty="0" err="1" smtClean="0"/>
              <a:t>conteneurs</a:t>
            </a:r>
            <a:r>
              <a:rPr lang="en-GB" sz="2400" dirty="0" smtClean="0"/>
              <a:t>, </a:t>
            </a:r>
            <a:r>
              <a:rPr lang="en-GB" sz="2400" dirty="0" err="1" smtClean="0"/>
              <a:t>dispositifs</a:t>
            </a:r>
            <a:r>
              <a:rPr lang="en-GB" sz="2400" dirty="0" smtClean="0"/>
              <a:t> et </a:t>
            </a:r>
            <a:r>
              <a:rPr lang="en-GB" sz="2400" dirty="0" err="1" smtClean="0"/>
              <a:t>marchandises</a:t>
            </a:r>
            <a:r>
              <a:rPr lang="en-GB" sz="2400" dirty="0" smtClean="0"/>
              <a:t> </a:t>
            </a:r>
            <a:r>
              <a:rPr lang="en-GB" sz="2400" dirty="0" err="1" smtClean="0"/>
              <a:t>spécialisées</a:t>
            </a:r>
            <a:r>
              <a:rPr lang="en-US" sz="2400" dirty="0" smtClean="0"/>
              <a:t>;</a:t>
            </a:r>
          </a:p>
          <a:p>
            <a:pPr marL="0" indent="0">
              <a:buNone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400" dirty="0" err="1" smtClean="0"/>
              <a:t>Mesures</a:t>
            </a:r>
            <a:r>
              <a:rPr lang="en-GB" sz="2400" dirty="0" smtClean="0"/>
              <a:t> </a:t>
            </a:r>
            <a:r>
              <a:rPr lang="en-GB" sz="2400" dirty="0" err="1" smtClean="0"/>
              <a:t>liées</a:t>
            </a:r>
            <a:r>
              <a:rPr lang="en-GB" sz="2400" dirty="0" smtClean="0"/>
              <a:t> au </a:t>
            </a:r>
            <a:r>
              <a:rPr lang="en-GB" sz="2400" dirty="0" err="1" smtClean="0"/>
              <a:t>contrôle</a:t>
            </a:r>
            <a:r>
              <a:rPr lang="en-GB" sz="2400" dirty="0" smtClean="0"/>
              <a:t> des medicaments et </a:t>
            </a:r>
            <a:r>
              <a:rPr lang="en-GB" sz="2400" dirty="0" err="1" smtClean="0"/>
              <a:t>vaccins</a:t>
            </a:r>
            <a:r>
              <a:rPr lang="en-GB" sz="2400" dirty="0" smtClean="0"/>
              <a:t> critiques;</a:t>
            </a:r>
            <a:endParaRPr lang="en-GB" sz="2400" dirty="0"/>
          </a:p>
          <a:p>
            <a:pPr marL="0" indent="0">
              <a:buNone/>
            </a:pPr>
            <a:endParaRPr lang="en-US" sz="3000" dirty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27" y="60785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909411" y="226231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La note de l’OMD sur les vaccins COVID-19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5099" y="1515372"/>
            <a:ext cx="7334251" cy="58965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 </a:t>
            </a:r>
            <a:r>
              <a:rPr lang="en-GB" sz="2400" b="1" dirty="0" smtClean="0"/>
              <a:t>Explication</a:t>
            </a:r>
            <a:r>
              <a:rPr lang="en-GB" b="1" dirty="0" smtClean="0"/>
              <a:t> relatives aux </a:t>
            </a:r>
            <a:r>
              <a:rPr lang="en-GB" b="1" dirty="0" err="1" smtClean="0"/>
              <a:t>mesures</a:t>
            </a:r>
            <a:endParaRPr lang="en-GB" b="1" dirty="0" smtClean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038476" y="2599351"/>
            <a:ext cx="7000873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BE" sz="2400" b="1" dirty="0" smtClean="0"/>
              <a:t>Les outils et instruments de l’OMD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038476" y="3652612"/>
            <a:ext cx="7086600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 smtClean="0"/>
              <a:t>Moyens</a:t>
            </a:r>
            <a:r>
              <a:rPr lang="en-GB" b="1" dirty="0" smtClean="0"/>
              <a:t> </a:t>
            </a:r>
            <a:r>
              <a:rPr lang="en-GB" b="1" dirty="0" err="1" smtClean="0"/>
              <a:t>pratiques</a:t>
            </a:r>
            <a:r>
              <a:rPr lang="en-GB" b="1" dirty="0" smtClean="0"/>
              <a:t> pour la </a:t>
            </a:r>
            <a:r>
              <a:rPr lang="en-GB" b="1" dirty="0" err="1" smtClean="0"/>
              <a:t>mise</a:t>
            </a:r>
            <a:r>
              <a:rPr lang="en-GB" b="1" dirty="0" smtClean="0"/>
              <a:t> </a:t>
            </a:r>
            <a:r>
              <a:rPr lang="en-GB" b="1" dirty="0" err="1" smtClean="0"/>
              <a:t>en</a:t>
            </a:r>
            <a:r>
              <a:rPr lang="en-GB" b="1" dirty="0" smtClean="0"/>
              <a:t> oeuvre des </a:t>
            </a:r>
            <a:r>
              <a:rPr lang="en-GB" b="1" dirty="0" err="1" smtClean="0"/>
              <a:t>mesures</a:t>
            </a:r>
            <a:endParaRPr lang="en-GB" b="1" dirty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705098" y="4863967"/>
            <a:ext cx="7419977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  </a:t>
            </a:r>
            <a:r>
              <a:rPr lang="fr-BE" sz="2400" b="1" dirty="0" smtClean="0"/>
              <a:t>Cas pratiques provenant des Membres</a:t>
            </a: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5" name="Flowchart: Delay 14"/>
          <p:cNvSpPr/>
          <p:nvPr/>
        </p:nvSpPr>
        <p:spPr>
          <a:xfrm>
            <a:off x="2152650" y="1515373"/>
            <a:ext cx="952500" cy="3938249"/>
          </a:xfrm>
          <a:prstGeom prst="flowChartDelay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ounded Rectangle 9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27" y="60785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909411" y="226231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La note de l’OMD sur les vaccins COVID-19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FED4852C-0274-6449-830D-B532D706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Merci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06B07B5-BF8B-4D4E-884E-9430C823A8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2272" y="4263435"/>
            <a:ext cx="11036121" cy="1313072"/>
          </a:xfrm>
        </p:spPr>
        <p:txBody>
          <a:bodyPr/>
          <a:lstStyle/>
          <a:p>
            <a:pPr lvl="0"/>
            <a:r>
              <a:rPr lang="fr-FR" sz="1600" b="1" dirty="0" smtClean="0">
                <a:solidFill>
                  <a:srgbClr val="0082C3"/>
                </a:solidFill>
              </a:rPr>
              <a:t>Moez Ahmed, Gestionnaire du Projet COVID-19, </a:t>
            </a:r>
            <a:r>
              <a:rPr lang="fr-FR" sz="1600" b="1" dirty="0">
                <a:solidFill>
                  <a:srgbClr val="0082C3"/>
                </a:solidFill>
              </a:rPr>
              <a:t>Direction C &amp; F, OMD </a:t>
            </a:r>
            <a:r>
              <a:rPr lang="fr-FR" sz="1600" b="1" dirty="0" smtClean="0">
                <a:solidFill>
                  <a:srgbClr val="0082C3"/>
                </a:solidFill>
              </a:rPr>
              <a:t>(</a:t>
            </a:r>
            <a:r>
              <a:rPr lang="fr-FR" sz="1600" b="1" dirty="0" smtClean="0">
                <a:solidFill>
                  <a:srgbClr val="0082C3"/>
                </a:solidFill>
                <a:hlinkClick r:id="rId3"/>
              </a:rPr>
              <a:t>moez.ahmed@wcoomd.org</a:t>
            </a:r>
            <a:r>
              <a:rPr lang="fr-FR" sz="1600" b="1" dirty="0">
                <a:solidFill>
                  <a:srgbClr val="0082C3"/>
                </a:solidFill>
              </a:rPr>
              <a:t>)</a:t>
            </a:r>
          </a:p>
          <a:p>
            <a:endParaRPr lang="fr-BE" sz="1600" b="1" dirty="0">
              <a:solidFill>
                <a:srgbClr val="0082C3"/>
              </a:solidFill>
            </a:endParaRPr>
          </a:p>
          <a:p>
            <a:r>
              <a:rPr lang="fr-FR" sz="1600" b="1" dirty="0" smtClean="0">
                <a:solidFill>
                  <a:srgbClr val="0082C3"/>
                </a:solidFill>
              </a:rPr>
              <a:t>Pour </a:t>
            </a:r>
            <a:r>
              <a:rPr lang="fr-FR" sz="1600" b="1" dirty="0">
                <a:solidFill>
                  <a:srgbClr val="0082C3"/>
                </a:solidFill>
              </a:rPr>
              <a:t>plus d'informations, veuillez contacter </a:t>
            </a:r>
            <a:r>
              <a:rPr lang="fr-FR" sz="1600" b="1" dirty="0">
                <a:solidFill>
                  <a:srgbClr val="0082C3"/>
                </a:solidFill>
                <a:hlinkClick r:id="rId4"/>
              </a:rPr>
              <a:t>facilitation@wcoomd.org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CE01C-C01A-F24D-A7FD-4EABE9309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92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C72A29D-13DB-4A8D-8024-6AB1ACCB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667171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pandémie de COVID-19 : Leadership et orientations de l’OMD 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194344727"/>
              </p:ext>
            </p:extLst>
          </p:nvPr>
        </p:nvGraphicFramePr>
        <p:xfrm>
          <a:off x="943731" y="1379321"/>
          <a:ext cx="970903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51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1BF3CCA-B61E-49E6-A93D-4C45ECB3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1541545-437E-47D2-8C6C-822B6FBE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390650"/>
            <a:ext cx="11144250" cy="497205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Nouvelle section sur le site Web de l’OMD spécialement consacrée à ce sujet, </a:t>
            </a:r>
            <a:r>
              <a:rPr lang="fr-FR" sz="2000" b="1" dirty="0">
                <a:solidFill>
                  <a:srgbClr val="0070C0"/>
                </a:solidFill>
              </a:rPr>
              <a:t>rassemblant du matériel d’orientation élaboré</a:t>
            </a:r>
            <a:r>
              <a:rPr lang="fr-FR" sz="2000" dirty="0">
                <a:solidFill>
                  <a:srgbClr val="0070C0"/>
                </a:solidFill>
              </a:rPr>
              <a:t> en réponse à la COVID-19. </a:t>
            </a:r>
            <a:r>
              <a:rPr lang="fr-FR" sz="2000" u="sng" dirty="0">
                <a:solidFill>
                  <a:srgbClr val="0000FF"/>
                </a:solidFill>
                <a:latin typeface="Arial" panose="020B0604020202020204" pitchFamily="34" charset="0"/>
                <a:ea typeface="MS Mincho" panose="02020609040205080304" pitchFamily="49" charset="-128"/>
                <a:hlinkClick r:id="rId3"/>
              </a:rPr>
              <a:t>http://www.wcoomd.org/fr/topics/facilitation/activities-and-programmes/natural-disaster/coronavirus.aspx</a:t>
            </a:r>
            <a:r>
              <a:rPr lang="fr-FR" sz="2000" dirty="0">
                <a:latin typeface="Arial" panose="020B0604020202020204" pitchFamily="34" charset="0"/>
                <a:ea typeface="MS Mincho" panose="02020609040205080304" pitchFamily="49" charset="-128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1400" dirty="0">
              <a:solidFill>
                <a:srgbClr val="0070C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Mise au point d’un répertoire de meilleures pratiques et des mesures adoptées par les Membres (114) en réponse à la pandémie de COVID-19 :</a:t>
            </a:r>
          </a:p>
          <a:p>
            <a:pPr marL="914400" lvl="2" indent="0">
              <a:buNone/>
            </a:pPr>
            <a:r>
              <a:rPr lang="fr-FR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1) pour faciliter le mouvement transfrontalier des envois de secours et des fournitures essentielles </a:t>
            </a:r>
          </a:p>
          <a:p>
            <a:pPr marL="914400" lvl="2" indent="0">
              <a:buNone/>
            </a:pPr>
            <a:r>
              <a:rPr lang="fr-FR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2) à l’appui de l'économie et de la continuité de la chaîne logistique </a:t>
            </a:r>
          </a:p>
          <a:p>
            <a:pPr marL="914400" lvl="2" indent="0">
              <a:buNone/>
            </a:pPr>
            <a:r>
              <a:rPr lang="fr-FR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3) pour protéger le personnel </a:t>
            </a:r>
          </a:p>
          <a:p>
            <a:pPr marL="914400" lvl="2" indent="0">
              <a:buNone/>
            </a:pPr>
            <a:r>
              <a:rPr lang="fr-FR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4) pour protéger la société</a:t>
            </a:r>
          </a:p>
          <a:p>
            <a:endParaRPr lang="en-GB" sz="1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Initiatives conjointes avec d’autres organisations internationales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14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Programme d’appui pour développer les capacités des administrations des douanes</a:t>
            </a: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57646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>
                <a:solidFill>
                  <a:srgbClr val="FFFFFF"/>
                </a:solidFill>
              </a:rPr>
              <a:t>Initiatives du Secrétariat de l'OMD en réponse à la pandémie de COVID-19</a:t>
            </a:r>
          </a:p>
        </p:txBody>
      </p:sp>
    </p:spTree>
    <p:extLst>
      <p:ext uri="{BB962C8B-B14F-4D97-AF65-F5344CB8AC3E}">
        <p14:creationId xmlns:p14="http://schemas.microsoft.com/office/powerpoint/2010/main" val="40047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012392"/>
            <a:ext cx="10115550" cy="43063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L’OMD a lancé un groupe spécial DPI sur la plateforme </a:t>
            </a:r>
            <a:r>
              <a:rPr lang="fr-FR" sz="2000" dirty="0" err="1">
                <a:solidFill>
                  <a:srgbClr val="0070C0"/>
                </a:solidFill>
                <a:ea typeface="MS Mincho" panose="02020609040205080304" pitchFamily="49" charset="-128"/>
              </a:rPr>
              <a:t>CENcomm</a:t>
            </a: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 afin de permettre l’échange de renseignements confidentiels en matière de lutte contre la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fraude</a:t>
            </a:r>
            <a:r>
              <a:rPr lang="en-GB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; </a:t>
            </a:r>
            <a:endParaRPr lang="en-GB" sz="2000" dirty="0">
              <a:solidFill>
                <a:srgbClr val="0070C0"/>
              </a:solidFill>
              <a:ea typeface="MS Mincho" panose="02020609040205080304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L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ancement </a:t>
            </a: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de l’opération mondiale « STOP ».</a:t>
            </a:r>
            <a:r>
              <a:rPr lang="en-GB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:</a:t>
            </a:r>
            <a:endParaRPr lang="en-GB" sz="2000" dirty="0">
              <a:solidFill>
                <a:srgbClr val="0070C0"/>
              </a:solidFill>
              <a:ea typeface="MS Mincho" panose="02020609040205080304" pitchFamily="49" charset="-128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Cibler les produits pharmaceutiques contrefaits, les équipements médicaux de qualité inférieure et les faux «remèdes» contre </a:t>
            </a: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 COVID-19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99 </a:t>
            </a:r>
            <a:r>
              <a:rPr lang="fr-FR" sz="1600" dirty="0" smtClean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pays </a:t>
            </a: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participants et partenaires dont:</a:t>
            </a:r>
            <a:endParaRPr lang="en-GB" sz="20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GB" sz="2000" dirty="0" smtClean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GB" sz="20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fr-FR" sz="1600" dirty="0" smtClean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Participation </a:t>
            </a: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de l'industrie pharmaceutique du secteur privé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Phase opérationnelle de 63 jours du 11 mai au 12 juillet 2020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1 683 saisies / détentions signalées par 51 pays participants;</a:t>
            </a:r>
            <a:endParaRPr lang="en-GB" sz="16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 L’OMD a encouragé l’utilisation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du Système </a:t>
            </a: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d’évaluation et de ciblage des voyageurs (GTAS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), du </a:t>
            </a: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Réseau mondial d’alerte rapide (GRAN), outil de communication sécurisé proposé à travers le CEN.</a:t>
            </a:r>
            <a:r>
              <a:rPr lang="en-GB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.</a:t>
            </a:r>
            <a:endParaRPr lang="en-GB" sz="20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36515"/>
            <a:ext cx="1018413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777240" y="434341"/>
            <a:ext cx="9829799" cy="3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altLang="ja-JP" sz="2000" b="1" dirty="0">
                <a:solidFill>
                  <a:srgbClr val="FFFFFF"/>
                </a:solidFill>
              </a:rPr>
              <a:t>Les mesures de lutte contre la fraude de l'OMD pour protéger la société</a:t>
            </a:r>
          </a:p>
        </p:txBody>
      </p:sp>
      <p:pic>
        <p:nvPicPr>
          <p:cNvPr id="8" name="Picture 2" descr="File:Who logo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47" y="3371325"/>
            <a:ext cx="1063298" cy="109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49" y="3371326"/>
            <a:ext cx="1224169" cy="1160321"/>
          </a:xfrm>
          <a:prstGeom prst="rect">
            <a:avLst/>
          </a:prstGeom>
        </p:spPr>
      </p:pic>
      <p:pic>
        <p:nvPicPr>
          <p:cNvPr id="10" name="Picture 8" descr="Interpol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68" y="3345497"/>
            <a:ext cx="1257037" cy="11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uropean Cybercrime Centre - EC3 | About Europol | Europ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09" y="3276974"/>
            <a:ext cx="1254672" cy="12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9880" y="3364976"/>
            <a:ext cx="2508909" cy="11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1207212"/>
            <a:ext cx="10195559" cy="43063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Réunions hebdomadaires du Groupe consultatif du secteur privé de l'OMD (PSCG);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Collaboration avec l'OMS, UN-OCHA et la FICR;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Déclarations / lettres conjointes avec l'OMC, l'OMI, l'OTIF et l'OSJD, l'UPU, l'ONU-OHRLLS, la CPI, l'IRU;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Contribution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au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Répertoire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COVID-19 au ‘TF </a:t>
            </a:r>
            <a:r>
              <a:rPr lang="fr-FR" sz="2000" dirty="0" err="1" smtClean="0">
                <a:solidFill>
                  <a:srgbClr val="0070C0"/>
                </a:solidFill>
                <a:ea typeface="MS Mincho" panose="02020609040205080304" pitchFamily="49" charset="-128"/>
              </a:rPr>
              <a:t>facility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’;</a:t>
            </a:r>
            <a:endParaRPr lang="fr-FR" sz="2000" dirty="0">
              <a:solidFill>
                <a:srgbClr val="0070C0"/>
              </a:solidFill>
              <a:ea typeface="MS Mincho" panose="02020609040205080304" pitchFamily="49" charset="-128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Contribution au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‘Global </a:t>
            </a:r>
            <a:r>
              <a:rPr lang="fr-FR" sz="2000" dirty="0">
                <a:solidFill>
                  <a:srgbClr val="0070C0"/>
                </a:solidFill>
                <a:ea typeface="MS Mincho" panose="02020609040205080304" pitchFamily="49" charset="-128"/>
              </a:rPr>
              <a:t>Trade </a:t>
            </a:r>
            <a:r>
              <a:rPr lang="fr-FR" sz="2000" dirty="0" smtClean="0">
                <a:solidFill>
                  <a:srgbClr val="0070C0"/>
                </a:solidFill>
                <a:ea typeface="MS Mincho" panose="02020609040205080304" pitchFamily="49" charset="-128"/>
              </a:rPr>
              <a:t>Helpdesk’.</a:t>
            </a:r>
            <a:endParaRPr lang="en-GB" sz="2000" dirty="0">
              <a:solidFill>
                <a:srgbClr val="0070C0"/>
              </a:solidFill>
              <a:ea typeface="MS Mincho" panose="02020609040205080304" pitchFamily="49" charset="-128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419395"/>
            <a:ext cx="100355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092619" y="543480"/>
            <a:ext cx="7364891" cy="4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>
                <a:solidFill>
                  <a:srgbClr val="FFFFFF"/>
                </a:solidFill>
              </a:rPr>
              <a:t>Partnerships - highlights</a:t>
            </a:r>
          </a:p>
        </p:txBody>
      </p:sp>
      <p:pic>
        <p:nvPicPr>
          <p:cNvPr id="8" name="Picture 2" descr="https://www.tfafacility.org/sites/default/files/configs/updatedrepositoryb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43" y="4336470"/>
            <a:ext cx="4708525" cy="11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543" y="5025613"/>
            <a:ext cx="3654833" cy="11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63" y="1280198"/>
            <a:ext cx="11565268" cy="507615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None/>
            </a:pP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Le Projet </a:t>
            </a:r>
            <a:r>
              <a:rPr lang="fr-F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de </a:t>
            </a: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l’OMD </a:t>
            </a:r>
            <a:r>
              <a:rPr lang="fr-F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sur la COVID-19</a:t>
            </a: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 :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Donateur</a:t>
            </a:r>
            <a:r>
              <a:rPr lang="fr-FR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 :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Le Gouvernement du Japon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Durée: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24 mois (Juillet 2020 - Juin 2022)</a:t>
            </a:r>
          </a:p>
          <a:p>
            <a:pPr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Objectif :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Améliorer la capacité des administrations douanières de l’OMD à assurer la continuité des activités face aux répercussions de la COVID-19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Activités principales : </a:t>
            </a:r>
          </a:p>
          <a:p>
            <a:pPr lvl="1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Élaborer des Directives de l’OMD à l’intention des administrations des douanes afin qu’elles puissent affronter les divers types de dérèglements possibles découlant de la COVID-19 et autres maladies infectieuse et catastrophes naturelles, afin de garantir la stabilité de la chaîne logistique mondiale.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Fournir des activités de renforcement des capacités au profit des administrations des douanes bénéficiaires.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Fournir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une solution IT informatique</a:t>
            </a:r>
            <a:endParaRPr lang="fr-FR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63" y="267429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93705" y="365798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Renforcement des capacités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63" y="1280198"/>
            <a:ext cx="11565268" cy="489256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None/>
            </a:pP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Le Projet </a:t>
            </a:r>
            <a:r>
              <a:rPr lang="fr-F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de </a:t>
            </a: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l’OMD </a:t>
            </a:r>
            <a:r>
              <a:rPr lang="fr-F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sur la COVID-19</a:t>
            </a:r>
            <a:r>
              <a:rPr lang="fr-F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 :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Activités </a:t>
            </a:r>
            <a:r>
              <a:rPr lang="fr-FR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réalisées : </a:t>
            </a:r>
          </a:p>
          <a:p>
            <a:pPr lvl="1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Quatre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ateliers 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régionaux couvrant 5 régions de l’OMD.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Finalisation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du projet des directives 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de l’OMD sur la gestion des catastrophes qui sera discutée lors de la réunion du CTP.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Des ateliers nationaux seront organisés à partir du mois prochain pour un certain nombre de </a:t>
            </a: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Membres (Madagascar, Ethiopie).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Un certain nombre de Membres de la région AOC vont bénéficier du Projet</a:t>
            </a:r>
          </a:p>
          <a:p>
            <a:pPr marL="457200" lvl="1" indent="0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None/>
            </a:pPr>
            <a:endParaRPr lang="fr-FR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Contact : 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  <a:hlinkClick r:id="rId3"/>
              </a:rPr>
              <a:t>Covid19BCProject@wcoomd.org</a:t>
            </a:r>
            <a:r>
              <a:rPr lang="fr-FR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</a:p>
          <a:p>
            <a:pPr marL="457200" lvl="1" indent="0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None/>
            </a:pP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63" y="267429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93705" y="365798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Renforcement des capacités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29" y="1133212"/>
            <a:ext cx="7391400" cy="5223139"/>
          </a:xfrm>
          <a:prstGeom prst="rect">
            <a:avLst/>
          </a:prstGeom>
        </p:spPr>
      </p:pic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27" y="148467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909411" y="222778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Distribution de</a:t>
            </a:r>
            <a:r>
              <a:rPr lang="fr-FR" sz="2400" b="1" dirty="0" smtClean="0">
                <a:solidFill>
                  <a:srgbClr val="FFFFFF"/>
                </a:solidFill>
              </a:rPr>
              <a:t>s vaccins de la COVID-19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2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5515" y="1470095"/>
            <a:ext cx="7886700" cy="4479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  <a:hlinkClick r:id="rId2"/>
              </a:rPr>
              <a:t>La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Résolution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de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l’OMD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sur le role de la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douane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dans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la facilitation des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mouvements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frontaliers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de medicaments et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vaccins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revêtant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une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 importance </a:t>
            </a:r>
            <a:r>
              <a:rPr lang="en-GB" dirty="0" err="1" smtClean="0">
                <a:solidFill>
                  <a:schemeClr val="tx1"/>
                </a:solidFill>
                <a:hlinkClick r:id="rId2"/>
              </a:rPr>
              <a:t>cruciale</a:t>
            </a:r>
            <a:endParaRPr lang="en-GB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1819497"/>
              </p:ext>
            </p:extLst>
          </p:nvPr>
        </p:nvGraphicFramePr>
        <p:xfrm>
          <a:off x="1916090" y="3040954"/>
          <a:ext cx="7096125" cy="247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Rounded Rectangle 9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927" y="148467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58158" y="313913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fr-FR" sz="2400" b="1" dirty="0" smtClean="0">
                <a:solidFill>
                  <a:srgbClr val="FFFFFF"/>
                </a:solidFill>
              </a:rPr>
              <a:t>La Résolution de l’OMD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2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2_WCO_FR" id="{0187B193-A11A-AB41-8C1A-A8C89D8A9A46}" vid="{7B4C0AB0-0042-2E47-9F06-9AD2F2AC39DA}"/>
    </a:ext>
  </a:extLst>
</a:theme>
</file>

<file path=ppt/theme/theme2.xml><?xml version="1.0" encoding="utf-8"?>
<a:theme xmlns:a="http://schemas.openxmlformats.org/drawingml/2006/main" name="3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WCO_FR" id="{0187B193-A11A-AB41-8C1A-A8C89D8A9A46}" vid="{8B993AA2-3F54-124C-BDD7-ECC6B12A2C92}"/>
    </a:ext>
  </a:extLst>
</a:theme>
</file>

<file path=ppt/theme/theme3.xml><?xml version="1.0" encoding="utf-8"?>
<a:theme xmlns:a="http://schemas.openxmlformats.org/drawingml/2006/main" name="4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2_WCO_FR" id="{0187B193-A11A-AB41-8C1A-A8C89D8A9A46}" vid="{BAE113E8-C356-5C4F-9021-30BE129DAC75}"/>
    </a:ext>
  </a:extLst>
</a:theme>
</file>

<file path=ppt/theme/theme4.xml><?xml version="1.0" encoding="utf-8"?>
<a:theme xmlns:a="http://schemas.openxmlformats.org/drawingml/2006/main" name="WCO Title slid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5_WCO_UK" id="{499CC7DC-62DA-EE4E-BB76-F1CE3F232C62}" vid="{611A4FAB-B838-3541-BD62-B5EF20A08B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495</Words>
  <Application>Microsoft Office PowerPoint</Application>
  <PresentationFormat>Widescreen</PresentationFormat>
  <Paragraphs>114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MS PGothic</vt:lpstr>
      <vt:lpstr>Yu Gothic</vt:lpstr>
      <vt:lpstr>Arial</vt:lpstr>
      <vt:lpstr>Arial Black</vt:lpstr>
      <vt:lpstr>Calibri</vt:lpstr>
      <vt:lpstr>굴림</vt:lpstr>
      <vt:lpstr>MS Mincho</vt:lpstr>
      <vt:lpstr>Times New Roman</vt:lpstr>
      <vt:lpstr>Wingdings</vt:lpstr>
      <vt:lpstr>2_Office Theme</vt:lpstr>
      <vt:lpstr>3_Office Theme</vt:lpstr>
      <vt:lpstr>4_Office Theme</vt:lpstr>
      <vt:lpstr>WCO Title slide</vt:lpstr>
      <vt:lpstr>COVID-19: situation et perspectives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meeting</dc:creator>
  <cp:lastModifiedBy>Moez Ahmed</cp:lastModifiedBy>
  <cp:revision>165</cp:revision>
  <dcterms:created xsi:type="dcterms:W3CDTF">2018-11-04T19:03:48Z</dcterms:created>
  <dcterms:modified xsi:type="dcterms:W3CDTF">2021-04-28T02:45:55Z</dcterms:modified>
</cp:coreProperties>
</file>